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45AB8-A6E0-4F66-BBFE-D148C1C91B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CB468-7E84-4A2F-BC43-1CB5628821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3999ED2-14CE-44E0-9388-43EDEF172606}"/>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16FFB1E0-ADD5-4FD7-8251-DD456A344F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33B3ED-F1A5-4D7B-A6EA-413416E75CFE}"/>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3083467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02CA9-2328-4F5F-A3D2-DD213F0F78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A16016-DE9E-45CD-AFB5-D21B439B65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96A8F4-47F5-425C-B1E0-13CFB3FC4B50}"/>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DEB81F69-E717-4ACF-89AA-E25E66784E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D7D194-2D3C-4B7B-9160-51DB4A8E0E76}"/>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1842797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79DA4E-523F-4DC9-B38E-BFDF6AEC80B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348C4F-C7D2-41F3-9499-C70CFAF916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330456-F228-4AC9-A059-D2B4B45279EC}"/>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5138E0F8-C100-4352-A043-77084A1A9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23172B-5C0F-4E94-AE81-EB627F4106DA}"/>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298840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0B89E-AC8E-4735-95C1-9DF1B233E8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673CC0-5292-4621-B062-E92143C14A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7199C-3C9B-4BFD-A387-9163F4427B8E}"/>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38535F44-CAD0-47A5-BE00-C1853D1FF5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E6F628-4148-4B8D-8774-566A25A0242A}"/>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1029723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11AC8-D5E0-4842-A1D1-7E65148E2C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FCB003C-7D6C-4C45-9518-29C2E3BFC1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AC8F21-5590-455F-9996-96A6D61719F8}"/>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696D2099-8493-4FFD-A55C-A4CCBA3791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F06EEE-0636-4A41-8F29-FBA2A04738B2}"/>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217023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98FA1-2E5E-4958-AD46-0299D7F3BD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C40658-5B62-4371-AE3C-1299FD316A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C21CE14-06DB-4A80-B192-A261D38FC0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FDA2AFB-5FB2-417D-8962-58E0B2A65341}"/>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6" name="Footer Placeholder 5">
            <a:extLst>
              <a:ext uri="{FF2B5EF4-FFF2-40B4-BE49-F238E27FC236}">
                <a16:creationId xmlns:a16="http://schemas.microsoft.com/office/drawing/2014/main" id="{CD9F9FD9-E62F-4415-B637-32E45DE7D8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A1EC90-F13C-4FCD-884A-0DA23E1F425E}"/>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642576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37FB7-3AA1-42A5-BBAC-1F8CC70013E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7187BD-38D1-4650-AFCA-DE1A85232E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D502E2-A8FF-4513-B392-8FC8B4E8120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D1A260-33B2-4A79-A5C8-AC1BA4B308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85BDCD-0C08-4816-90EA-3559A9331C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D80BC8-9FD4-4706-B41A-692E63C6276D}"/>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8" name="Footer Placeholder 7">
            <a:extLst>
              <a:ext uri="{FF2B5EF4-FFF2-40B4-BE49-F238E27FC236}">
                <a16:creationId xmlns:a16="http://schemas.microsoft.com/office/drawing/2014/main" id="{F02DE41E-5A8E-4D25-92A8-0A82786190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B9C717-899E-4CAC-8B1B-97A404125508}"/>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1885081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9C0A4-0896-46AB-A0DE-E99EDDBFE6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96D8B8-518B-4A76-9A32-8F2229403B7F}"/>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4" name="Footer Placeholder 3">
            <a:extLst>
              <a:ext uri="{FF2B5EF4-FFF2-40B4-BE49-F238E27FC236}">
                <a16:creationId xmlns:a16="http://schemas.microsoft.com/office/drawing/2014/main" id="{CDF6F906-CF7A-4CB2-BB3A-27A65BC84F0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EA58FA-246A-4F86-9B46-BD1146722BAB}"/>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3941102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206582-7AB8-42FB-924A-53641DBEB323}"/>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3" name="Footer Placeholder 2">
            <a:extLst>
              <a:ext uri="{FF2B5EF4-FFF2-40B4-BE49-F238E27FC236}">
                <a16:creationId xmlns:a16="http://schemas.microsoft.com/office/drawing/2014/main" id="{A426467F-F7A6-4284-986A-E0580AA13E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F60103-536C-4CDA-9765-A753F20134A2}"/>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334815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C52E8-87B7-4A24-BCC8-94B05E0D1A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78E186-EF31-4C47-9978-52E29E4CFC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7D52CA-7C23-4B5B-BEB3-0FD3A73459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E1A927-49F8-442C-92A6-DA9AE76D2CE3}"/>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6" name="Footer Placeholder 5">
            <a:extLst>
              <a:ext uri="{FF2B5EF4-FFF2-40B4-BE49-F238E27FC236}">
                <a16:creationId xmlns:a16="http://schemas.microsoft.com/office/drawing/2014/main" id="{A3B9CA38-6A3E-4943-A229-564D0F7275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2BB2C3-8E09-4660-9518-34F75CB782D9}"/>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3374973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38963-4F31-4452-BD76-B55CE9A8EC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B13895-533B-4D88-8B57-C281F5AA4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9A1E34-8FC3-4CE4-9A95-5835A46016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6BFA68-20F3-4B59-8991-3A3B0BD3D0D3}"/>
              </a:ext>
            </a:extLst>
          </p:cNvPr>
          <p:cNvSpPr>
            <a:spLocks noGrp="1"/>
          </p:cNvSpPr>
          <p:nvPr>
            <p:ph type="dt" sz="half" idx="10"/>
          </p:nvPr>
        </p:nvSpPr>
        <p:spPr/>
        <p:txBody>
          <a:bodyPr/>
          <a:lstStyle/>
          <a:p>
            <a:fld id="{37179919-6160-4FBF-94BC-EBAD58067191}" type="datetimeFigureOut">
              <a:rPr lang="en-US" smtClean="0"/>
              <a:t>5/23/2022</a:t>
            </a:fld>
            <a:endParaRPr lang="en-US"/>
          </a:p>
        </p:txBody>
      </p:sp>
      <p:sp>
        <p:nvSpPr>
          <p:cNvPr id="6" name="Footer Placeholder 5">
            <a:extLst>
              <a:ext uri="{FF2B5EF4-FFF2-40B4-BE49-F238E27FC236}">
                <a16:creationId xmlns:a16="http://schemas.microsoft.com/office/drawing/2014/main" id="{64CE24F5-8901-4E77-BE3F-9A2CF94C17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5B7203-D251-4A5D-8CD4-DB2EBDF47013}"/>
              </a:ext>
            </a:extLst>
          </p:cNvPr>
          <p:cNvSpPr>
            <a:spLocks noGrp="1"/>
          </p:cNvSpPr>
          <p:nvPr>
            <p:ph type="sldNum" sz="quarter" idx="12"/>
          </p:nvPr>
        </p:nvSpPr>
        <p:spPr/>
        <p:txBody>
          <a:bodyPr/>
          <a:lstStyle/>
          <a:p>
            <a:fld id="{3734BF2D-CE87-403C-85ED-E3397E3A8E82}" type="slidenum">
              <a:rPr lang="en-US" smtClean="0"/>
              <a:t>‹#›</a:t>
            </a:fld>
            <a:endParaRPr lang="en-US"/>
          </a:p>
        </p:txBody>
      </p:sp>
    </p:spTree>
    <p:extLst>
      <p:ext uri="{BB962C8B-B14F-4D97-AF65-F5344CB8AC3E}">
        <p14:creationId xmlns:p14="http://schemas.microsoft.com/office/powerpoint/2010/main" val="176117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EC2699-47F1-4E02-AA9E-B3C36EFD97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2C5B83-EE95-4B50-B378-464AF14DC3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90AE71-D238-4D1C-B283-BD079EAE41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179919-6160-4FBF-94BC-EBAD58067191}" type="datetimeFigureOut">
              <a:rPr lang="en-US" smtClean="0"/>
              <a:t>5/23/2022</a:t>
            </a:fld>
            <a:endParaRPr lang="en-US"/>
          </a:p>
        </p:txBody>
      </p:sp>
      <p:sp>
        <p:nvSpPr>
          <p:cNvPr id="5" name="Footer Placeholder 4">
            <a:extLst>
              <a:ext uri="{FF2B5EF4-FFF2-40B4-BE49-F238E27FC236}">
                <a16:creationId xmlns:a16="http://schemas.microsoft.com/office/drawing/2014/main" id="{DB4FA9F2-7047-408A-BA75-C7EDE40D21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5A0EB6-455B-4E0A-B34D-280DEA93D3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4BF2D-CE87-403C-85ED-E3397E3A8E82}" type="slidenum">
              <a:rPr lang="en-US" smtClean="0"/>
              <a:t>‹#›</a:t>
            </a:fld>
            <a:endParaRPr lang="en-US"/>
          </a:p>
        </p:txBody>
      </p:sp>
    </p:spTree>
    <p:extLst>
      <p:ext uri="{BB962C8B-B14F-4D97-AF65-F5344CB8AC3E}">
        <p14:creationId xmlns:p14="http://schemas.microsoft.com/office/powerpoint/2010/main" val="872940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5064D-E3AD-4531-9A54-F0A3EE670918}"/>
              </a:ext>
            </a:extLst>
          </p:cNvPr>
          <p:cNvSpPr>
            <a:spLocks noGrp="1"/>
          </p:cNvSpPr>
          <p:nvPr>
            <p:ph type="ctrTitle"/>
          </p:nvPr>
        </p:nvSpPr>
        <p:spPr/>
        <p:txBody>
          <a:bodyPr/>
          <a:lstStyle/>
          <a:p>
            <a:r>
              <a:rPr lang="en-US" b="1" dirty="0"/>
              <a:t>Environmental and Social Management Plan(ESMP)</a:t>
            </a:r>
          </a:p>
        </p:txBody>
      </p:sp>
      <p:sp>
        <p:nvSpPr>
          <p:cNvPr id="3" name="Subtitle 2">
            <a:extLst>
              <a:ext uri="{FF2B5EF4-FFF2-40B4-BE49-F238E27FC236}">
                <a16:creationId xmlns:a16="http://schemas.microsoft.com/office/drawing/2014/main" id="{15E8360F-08F6-4699-B4D6-74ECD1F9D554}"/>
              </a:ext>
            </a:extLst>
          </p:cNvPr>
          <p:cNvSpPr>
            <a:spLocks noGrp="1"/>
          </p:cNvSpPr>
          <p:nvPr>
            <p:ph type="subTitle" idx="1"/>
          </p:nvPr>
        </p:nvSpPr>
        <p:spPr/>
        <p:txBody>
          <a:bodyPr>
            <a:normAutofit lnSpcReduction="10000"/>
          </a:bodyPr>
          <a:lstStyle/>
          <a:p>
            <a:r>
              <a:rPr lang="en-US" dirty="0"/>
              <a:t>By</a:t>
            </a:r>
          </a:p>
          <a:p>
            <a:r>
              <a:rPr lang="en-US" dirty="0"/>
              <a:t>Prof. Wisdom Sohunago Japhet</a:t>
            </a:r>
          </a:p>
          <a:p>
            <a:r>
              <a:rPr lang="en-US" dirty="0"/>
              <a:t>Programme Leader(Environmental Standards)</a:t>
            </a:r>
          </a:p>
          <a:p>
            <a:r>
              <a:rPr lang="en-US" dirty="0"/>
              <a:t>SPESSECE, ABU Zaria</a:t>
            </a:r>
          </a:p>
        </p:txBody>
      </p:sp>
    </p:spTree>
    <p:extLst>
      <p:ext uri="{BB962C8B-B14F-4D97-AF65-F5344CB8AC3E}">
        <p14:creationId xmlns:p14="http://schemas.microsoft.com/office/powerpoint/2010/main" val="3569885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49325-4115-4A03-B5E2-9A348CDFD2A5}"/>
              </a:ext>
            </a:extLst>
          </p:cNvPr>
          <p:cNvSpPr>
            <a:spLocks noGrp="1"/>
          </p:cNvSpPr>
          <p:nvPr>
            <p:ph type="title"/>
          </p:nvPr>
        </p:nvSpPr>
        <p:spPr/>
        <p:txBody>
          <a:bodyPr>
            <a:normAutofit fontScale="90000"/>
          </a:bodyPr>
          <a:lstStyle/>
          <a:p>
            <a:pPr marL="0" marR="0">
              <a:lnSpc>
                <a:spcPct val="107000"/>
              </a:lnSpc>
              <a:spcBef>
                <a:spcPts val="0"/>
              </a:spcBef>
              <a:spcAft>
                <a:spcPts val="800"/>
              </a:spcAft>
            </a:pPr>
            <a:r>
              <a:rPr lang="fr-FR" sz="4400" b="1" dirty="0">
                <a:effectLst/>
                <a:latin typeface="Calibri" panose="020F0502020204030204" pitchFamily="34" charset="0"/>
                <a:ea typeface="Calibri" panose="020F0502020204030204" pitchFamily="34" charset="0"/>
                <a:cs typeface="Times New Roman" panose="02020603050405020304" pitchFamily="18" charset="0"/>
              </a:rPr>
              <a:t>A3 :  </a:t>
            </a:r>
            <a:r>
              <a:rPr lang="fr-FR" sz="4400" b="1" dirty="0" err="1">
                <a:effectLst/>
                <a:latin typeface="Calibri" panose="020F0502020204030204" pitchFamily="34" charset="0"/>
                <a:ea typeface="Calibri" panose="020F0502020204030204" pitchFamily="34" charset="0"/>
                <a:cs typeface="Times New Roman" panose="02020603050405020304" pitchFamily="18" charset="0"/>
              </a:rPr>
              <a:t>Operational</a:t>
            </a:r>
            <a:r>
              <a:rPr lang="fr-FR" sz="4400" b="1" dirty="0">
                <a:effectLst/>
                <a:latin typeface="Calibri" panose="020F0502020204030204" pitchFamily="34" charset="0"/>
                <a:ea typeface="Calibri" panose="020F0502020204030204" pitchFamily="34" charset="0"/>
                <a:cs typeface="Times New Roman" panose="02020603050405020304" pitchFamily="18" charset="0"/>
              </a:rPr>
              <a:t> Phase</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graphicFrame>
        <p:nvGraphicFramePr>
          <p:cNvPr id="4" name="Content Placeholder 3">
            <a:extLst>
              <a:ext uri="{FF2B5EF4-FFF2-40B4-BE49-F238E27FC236}">
                <a16:creationId xmlns:a16="http://schemas.microsoft.com/office/drawing/2014/main" id="{95AC5502-97AB-400F-9F18-29987F9D3774}"/>
              </a:ext>
            </a:extLst>
          </p:cNvPr>
          <p:cNvGraphicFramePr>
            <a:graphicFrameLocks noGrp="1"/>
          </p:cNvGraphicFramePr>
          <p:nvPr>
            <p:ph idx="1"/>
          </p:nvPr>
        </p:nvGraphicFramePr>
        <p:xfrm>
          <a:off x="1604815" y="1758791"/>
          <a:ext cx="8982370" cy="4485007"/>
        </p:xfrm>
        <a:graphic>
          <a:graphicData uri="http://schemas.openxmlformats.org/drawingml/2006/table">
            <a:tbl>
              <a:tblPr firstRow="1" firstCol="1" bandRow="1"/>
              <a:tblGrid>
                <a:gridCol w="1887037">
                  <a:extLst>
                    <a:ext uri="{9D8B030D-6E8A-4147-A177-3AD203B41FA5}">
                      <a16:colId xmlns:a16="http://schemas.microsoft.com/office/drawing/2014/main" val="1368320007"/>
                    </a:ext>
                  </a:extLst>
                </a:gridCol>
                <a:gridCol w="2382361">
                  <a:extLst>
                    <a:ext uri="{9D8B030D-6E8A-4147-A177-3AD203B41FA5}">
                      <a16:colId xmlns:a16="http://schemas.microsoft.com/office/drawing/2014/main" val="469733022"/>
                    </a:ext>
                  </a:extLst>
                </a:gridCol>
                <a:gridCol w="1829742">
                  <a:extLst>
                    <a:ext uri="{9D8B030D-6E8A-4147-A177-3AD203B41FA5}">
                      <a16:colId xmlns:a16="http://schemas.microsoft.com/office/drawing/2014/main" val="2485376474"/>
                    </a:ext>
                  </a:extLst>
                </a:gridCol>
                <a:gridCol w="1607955">
                  <a:extLst>
                    <a:ext uri="{9D8B030D-6E8A-4147-A177-3AD203B41FA5}">
                      <a16:colId xmlns:a16="http://schemas.microsoft.com/office/drawing/2014/main" val="735448567"/>
                    </a:ext>
                  </a:extLst>
                </a:gridCol>
                <a:gridCol w="1275275">
                  <a:extLst>
                    <a:ext uri="{9D8B030D-6E8A-4147-A177-3AD203B41FA5}">
                      <a16:colId xmlns:a16="http://schemas.microsoft.com/office/drawing/2014/main" val="3685422768"/>
                    </a:ext>
                  </a:extLst>
                </a:gridCol>
              </a:tblGrid>
              <a:tr h="875011">
                <a:tc>
                  <a:txBody>
                    <a:bodyPr/>
                    <a:lstStyle/>
                    <a:p>
                      <a:pPr marL="0" marR="0">
                        <a:lnSpc>
                          <a:spcPct val="107000"/>
                        </a:lnSpc>
                        <a:spcBef>
                          <a:spcPts val="0"/>
                        </a:spcBef>
                        <a:spcAft>
                          <a:spcPts val="0"/>
                        </a:spcAft>
                      </a:pPr>
                      <a:r>
                        <a:rPr lang="fr-FR" sz="1400" b="1">
                          <a:effectLst/>
                          <a:latin typeface="Times New Roman" panose="02020603050405020304" pitchFamily="18" charset="0"/>
                          <a:ea typeface="Calibri" panose="020F0502020204030204" pitchFamily="34" charset="0"/>
                          <a:cs typeface="Times New Roman" panose="02020603050405020304" pitchFamily="18" charset="0"/>
                        </a:rPr>
                        <a:t>Environment and Social Issues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Potential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Environmental and Social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Impacts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Proposed Mitigation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Measure(s)</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Institutional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Responsibilities </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(Incl. enforcement &amp; coordination)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Cost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Estimates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8051217"/>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Air Quality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4285177"/>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Noise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1510586"/>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Surface 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4519049"/>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Groundwater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1372964"/>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Biological  Environment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3204520"/>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Traffic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5944274"/>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Landscape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7922809"/>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Socio economic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7652202"/>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Cultural Resources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5421499"/>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Economic and Physical Displacement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7499276"/>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Municipal and Hospital waste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186353"/>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Sexual Transmitted  Disease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3276427"/>
                  </a:ext>
                </a:extLst>
              </a:tr>
            </a:tbl>
          </a:graphicData>
        </a:graphic>
      </p:graphicFrame>
    </p:spTree>
    <p:extLst>
      <p:ext uri="{BB962C8B-B14F-4D97-AF65-F5344CB8AC3E}">
        <p14:creationId xmlns:p14="http://schemas.microsoft.com/office/powerpoint/2010/main" val="850946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7EC25-0CFA-4F45-BC97-7BB81B37702B}"/>
              </a:ext>
            </a:extLst>
          </p:cNvPr>
          <p:cNvSpPr>
            <a:spLocks noGrp="1"/>
          </p:cNvSpPr>
          <p:nvPr>
            <p:ph type="title"/>
          </p:nvPr>
        </p:nvSpPr>
        <p:spPr/>
        <p:txBody>
          <a:bodyPr>
            <a:noAutofit/>
          </a:bodyPr>
          <a:lstStyle/>
          <a:p>
            <a:pPr marL="0" marR="0">
              <a:lnSpc>
                <a:spcPct val="107000"/>
              </a:lnSpc>
              <a:spcBef>
                <a:spcPts val="0"/>
              </a:spcBef>
              <a:spcAft>
                <a:spcPts val="800"/>
              </a:spcAft>
            </a:pPr>
            <a:r>
              <a:rPr lang="en-US" sz="4000" b="1" dirty="0">
                <a:effectLst/>
                <a:latin typeface="Calibri" panose="020F0502020204030204" pitchFamily="34" charset="0"/>
                <a:ea typeface="Calibri" panose="020F0502020204030204" pitchFamily="34" charset="0"/>
                <a:cs typeface="Times New Roman" panose="02020603050405020304" pitchFamily="18" charset="0"/>
              </a:rPr>
              <a:t>B. Template for Monitoring Measures  for Preconstructions, construction and Operations</a:t>
            </a:r>
            <a:br>
              <a:rPr lang="en-US" sz="4000" dirty="0">
                <a:effectLst/>
                <a:latin typeface="Calibri" panose="020F0502020204030204" pitchFamily="34" charset="0"/>
                <a:ea typeface="Calibri" panose="020F0502020204030204" pitchFamily="34" charset="0"/>
                <a:cs typeface="Times New Roman" panose="02020603050405020304" pitchFamily="18" charset="0"/>
              </a:rPr>
            </a:br>
            <a:r>
              <a:rPr lang="en-US" sz="4000" b="1" dirty="0">
                <a:effectLst/>
                <a:latin typeface="Calibri" panose="020F0502020204030204" pitchFamily="34" charset="0"/>
                <a:ea typeface="Calibri" panose="020F0502020204030204" pitchFamily="34" charset="0"/>
                <a:cs typeface="Times New Roman" panose="02020603050405020304" pitchFamily="18" charset="0"/>
              </a:rPr>
              <a:t> </a:t>
            </a:r>
            <a:br>
              <a:rPr lang="en-US" sz="4000" dirty="0">
                <a:effectLst/>
                <a:latin typeface="Calibri" panose="020F0502020204030204" pitchFamily="34" charset="0"/>
                <a:ea typeface="Calibri" panose="020F0502020204030204" pitchFamily="34" charset="0"/>
                <a:cs typeface="Times New Roman" panose="02020603050405020304" pitchFamily="18" charset="0"/>
              </a:rPr>
            </a:br>
            <a:endParaRPr lang="en-US" sz="4000" dirty="0"/>
          </a:p>
        </p:txBody>
      </p:sp>
      <p:graphicFrame>
        <p:nvGraphicFramePr>
          <p:cNvPr id="4" name="Content Placeholder 3">
            <a:extLst>
              <a:ext uri="{FF2B5EF4-FFF2-40B4-BE49-F238E27FC236}">
                <a16:creationId xmlns:a16="http://schemas.microsoft.com/office/drawing/2014/main" id="{066C428C-602B-4C99-9C2C-D506401BDEBA}"/>
              </a:ext>
            </a:extLst>
          </p:cNvPr>
          <p:cNvGraphicFramePr>
            <a:graphicFrameLocks noGrp="1"/>
          </p:cNvGraphicFramePr>
          <p:nvPr>
            <p:ph idx="1"/>
            <p:extLst>
              <p:ext uri="{D42A27DB-BD31-4B8C-83A1-F6EECF244321}">
                <p14:modId xmlns:p14="http://schemas.microsoft.com/office/powerpoint/2010/main" val="2897646479"/>
              </p:ext>
            </p:extLst>
          </p:nvPr>
        </p:nvGraphicFramePr>
        <p:xfrm>
          <a:off x="1084521" y="1768475"/>
          <a:ext cx="8744475" cy="4416440"/>
        </p:xfrm>
        <a:graphic>
          <a:graphicData uri="http://schemas.openxmlformats.org/drawingml/2006/table">
            <a:tbl>
              <a:tblPr firstRow="1" firstCol="1" bandRow="1"/>
              <a:tblGrid>
                <a:gridCol w="1413777">
                  <a:extLst>
                    <a:ext uri="{9D8B030D-6E8A-4147-A177-3AD203B41FA5}">
                      <a16:colId xmlns:a16="http://schemas.microsoft.com/office/drawing/2014/main" val="1755838498"/>
                    </a:ext>
                  </a:extLst>
                </a:gridCol>
                <a:gridCol w="840325">
                  <a:extLst>
                    <a:ext uri="{9D8B030D-6E8A-4147-A177-3AD203B41FA5}">
                      <a16:colId xmlns:a16="http://schemas.microsoft.com/office/drawing/2014/main" val="1334101079"/>
                    </a:ext>
                  </a:extLst>
                </a:gridCol>
                <a:gridCol w="546689">
                  <a:extLst>
                    <a:ext uri="{9D8B030D-6E8A-4147-A177-3AD203B41FA5}">
                      <a16:colId xmlns:a16="http://schemas.microsoft.com/office/drawing/2014/main" val="3854906319"/>
                    </a:ext>
                  </a:extLst>
                </a:gridCol>
                <a:gridCol w="2011869">
                  <a:extLst>
                    <a:ext uri="{9D8B030D-6E8A-4147-A177-3AD203B41FA5}">
                      <a16:colId xmlns:a16="http://schemas.microsoft.com/office/drawing/2014/main" val="1957329525"/>
                    </a:ext>
                  </a:extLst>
                </a:gridCol>
                <a:gridCol w="1316035">
                  <a:extLst>
                    <a:ext uri="{9D8B030D-6E8A-4147-A177-3AD203B41FA5}">
                      <a16:colId xmlns:a16="http://schemas.microsoft.com/office/drawing/2014/main" val="4159528151"/>
                    </a:ext>
                  </a:extLst>
                </a:gridCol>
                <a:gridCol w="1298581">
                  <a:extLst>
                    <a:ext uri="{9D8B030D-6E8A-4147-A177-3AD203B41FA5}">
                      <a16:colId xmlns:a16="http://schemas.microsoft.com/office/drawing/2014/main" val="2591668766"/>
                    </a:ext>
                  </a:extLst>
                </a:gridCol>
                <a:gridCol w="1317199">
                  <a:extLst>
                    <a:ext uri="{9D8B030D-6E8A-4147-A177-3AD203B41FA5}">
                      <a16:colId xmlns:a16="http://schemas.microsoft.com/office/drawing/2014/main" val="3552939510"/>
                    </a:ext>
                  </a:extLst>
                </a:gridCol>
              </a:tblGrid>
              <a:tr h="1215571">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Proposed Mitigating Measures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Parameters to be Monitored</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Location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Measurements(including methods and equipment)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Frequency of Measurements’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Responsibilities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b="1">
                          <a:effectLst/>
                          <a:latin typeface="Calibri" panose="020F0502020204030204" pitchFamily="34" charset="0"/>
                          <a:ea typeface="Calibri" panose="020F0502020204030204" pitchFamily="34" charset="0"/>
                          <a:cs typeface="Times New Roman" panose="02020603050405020304" pitchFamily="18" charset="0"/>
                        </a:rPr>
                        <a:t>Cost of equipment  &amp; individuals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4613653"/>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Air Quality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922985"/>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Noise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7839892"/>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Surface Water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7962458"/>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Groundwater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4682733"/>
                  </a:ext>
                </a:extLst>
              </a:tr>
              <a:tr h="349258">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Biological  Environment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8948202"/>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Traffic</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3817776"/>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Landscape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4061715"/>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Socio economic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4979254"/>
                  </a:ext>
                </a:extLst>
              </a:tr>
              <a:tr h="195020">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Cultural Resources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7515224"/>
                  </a:ext>
                </a:extLst>
              </a:tr>
              <a:tr h="527835">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Economic and Physical Displacement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1357027"/>
                  </a:ext>
                </a:extLst>
              </a:tr>
              <a:tr h="349258">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Municipal and Hospital waste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7365569"/>
                  </a:ext>
                </a:extLst>
              </a:tr>
              <a:tr h="349258">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Sexual Transmitted  Disease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48" marR="536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1791425"/>
                  </a:ext>
                </a:extLst>
              </a:tr>
            </a:tbl>
          </a:graphicData>
        </a:graphic>
      </p:graphicFrame>
    </p:spTree>
    <p:extLst>
      <p:ext uri="{BB962C8B-B14F-4D97-AF65-F5344CB8AC3E}">
        <p14:creationId xmlns:p14="http://schemas.microsoft.com/office/powerpoint/2010/main" val="2975145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6A02F80-D112-4E06-8714-6A43954DCAC1}"/>
              </a:ext>
            </a:extLst>
          </p:cNvPr>
          <p:cNvSpPr>
            <a:spLocks noGrp="1"/>
          </p:cNvSpPr>
          <p:nvPr>
            <p:ph type="title"/>
          </p:nvPr>
        </p:nvSpPr>
        <p:spPr>
          <a:xfrm>
            <a:off x="838200" y="365125"/>
            <a:ext cx="10515600" cy="1325563"/>
          </a:xfrm>
        </p:spPr>
        <p:txBody>
          <a:bodyPr>
            <a:normAutofit/>
          </a:bodyPr>
          <a:lstStyle/>
          <a:p>
            <a:pPr algn="ctr"/>
            <a:r>
              <a:rPr lang="en-US" sz="4000" b="1" dirty="0">
                <a:latin typeface="+mn-lt"/>
              </a:rPr>
              <a:t>CAPACITY DEVELOPMENT AND TRAINING </a:t>
            </a:r>
          </a:p>
        </p:txBody>
      </p:sp>
      <p:sp>
        <p:nvSpPr>
          <p:cNvPr id="5" name="Content Placeholder 2">
            <a:extLst>
              <a:ext uri="{FF2B5EF4-FFF2-40B4-BE49-F238E27FC236}">
                <a16:creationId xmlns:a16="http://schemas.microsoft.com/office/drawing/2014/main" id="{CADF2688-BA7D-4C37-9332-66C8F6D3937F}"/>
              </a:ext>
            </a:extLst>
          </p:cNvPr>
          <p:cNvSpPr>
            <a:spLocks noGrp="1"/>
          </p:cNvSpPr>
          <p:nvPr>
            <p:ph idx="1"/>
          </p:nvPr>
        </p:nvSpPr>
        <p:spPr>
          <a:xfrm>
            <a:off x="838200" y="1825625"/>
            <a:ext cx="10515600" cy="4351338"/>
          </a:xfrm>
        </p:spPr>
        <p:txBody>
          <a:bodyPr/>
          <a:lstStyle/>
          <a:p>
            <a:pPr algn="just"/>
            <a:r>
              <a:rPr lang="en-US" sz="2400" i="0" u="none" strike="noStrike" baseline="0" dirty="0"/>
              <a:t>The ESMP  </a:t>
            </a:r>
            <a:r>
              <a:rPr lang="en-US" sz="2400" dirty="0"/>
              <a:t>would </a:t>
            </a:r>
            <a:r>
              <a:rPr lang="en-US" sz="2400" i="0" u="none" strike="noStrike" baseline="0" dirty="0"/>
              <a:t>provides a specific description of institutional arrangements, identifying which party is responsible for carrying out the mitigation and monitoring measures (e.g., for operation, supervision, enforcement, monitoring of implementation, remedial action, financing, reporting, and staff training).</a:t>
            </a:r>
          </a:p>
          <a:p>
            <a:pPr marL="0" indent="0" algn="just">
              <a:buNone/>
            </a:pPr>
            <a:endParaRPr lang="en-US" sz="2400" i="0" u="none" strike="noStrike" baseline="0" dirty="0"/>
          </a:p>
          <a:p>
            <a:pPr algn="just"/>
            <a:r>
              <a:rPr lang="en-US" sz="2400" i="0" u="none" strike="noStrike" baseline="0" dirty="0"/>
              <a:t>To strengthen environmental and social management capability in the agencies responsible for implementation, the ESMP recommends the establishment or expansion of the parties responsible, the training of staff and any additional measures that may be necessary to support implementation of mitigation measures and any other recommendations of the environmental and social  assessment</a:t>
            </a:r>
            <a:r>
              <a:rPr lang="en-US" sz="1800" i="0" u="none" strike="noStrike" baseline="0" dirty="0">
                <a:latin typeface="FiraSans-Light"/>
              </a:rPr>
              <a:t>.</a:t>
            </a:r>
            <a:endParaRPr lang="en-US" dirty="0"/>
          </a:p>
        </p:txBody>
      </p:sp>
    </p:spTree>
    <p:extLst>
      <p:ext uri="{BB962C8B-B14F-4D97-AF65-F5344CB8AC3E}">
        <p14:creationId xmlns:p14="http://schemas.microsoft.com/office/powerpoint/2010/main" val="614512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31200-6AC5-4992-934A-9E3E21134AB2}"/>
              </a:ext>
            </a:extLst>
          </p:cNvPr>
          <p:cNvSpPr>
            <a:spLocks noGrp="1"/>
          </p:cNvSpPr>
          <p:nvPr>
            <p:ph type="title"/>
          </p:nvPr>
        </p:nvSpPr>
        <p:spPr/>
        <p:txBody>
          <a:bodyPr/>
          <a:lstStyle/>
          <a:p>
            <a:r>
              <a:rPr lang="en-GB" altLang="en-US" sz="4400" b="1" dirty="0">
                <a:latin typeface="+mn-lt"/>
              </a:rPr>
              <a:t>SUPERVISION OF THE ESMP</a:t>
            </a:r>
            <a:endParaRPr lang="en-US" dirty="0"/>
          </a:p>
        </p:txBody>
      </p:sp>
      <p:sp>
        <p:nvSpPr>
          <p:cNvPr id="4" name="Rectangle 3">
            <a:extLst>
              <a:ext uri="{FF2B5EF4-FFF2-40B4-BE49-F238E27FC236}">
                <a16:creationId xmlns:a16="http://schemas.microsoft.com/office/drawing/2014/main" id="{38A8ABB1-7B29-4FA8-8AA5-E35FA79F91E2}"/>
              </a:ext>
            </a:extLst>
          </p:cNvPr>
          <p:cNvSpPr>
            <a:spLocks noGrp="1" noChangeArrowheads="1"/>
          </p:cNvSpPr>
          <p:nvPr>
            <p:ph idx="1"/>
          </p:nvPr>
        </p:nvSpPr>
        <p:spPr>
          <a:xfrm>
            <a:off x="838200" y="1825625"/>
            <a:ext cx="10515600" cy="4351338"/>
          </a:xfrm>
        </p:spPr>
        <p:txBody>
          <a:bodyPr>
            <a:normAutofit/>
          </a:bodyPr>
          <a:lstStyle/>
          <a:p>
            <a:pPr eaLnBrk="1" hangingPunct="1">
              <a:spcBef>
                <a:spcPct val="50000"/>
              </a:spcBef>
            </a:pPr>
            <a:r>
              <a:rPr lang="en-GB" altLang="en-US" dirty="0"/>
              <a:t>Covers monitoring, evaluative review and reporting and is designed to </a:t>
            </a:r>
          </a:p>
          <a:p>
            <a:pPr lvl="2" algn="just" eaLnBrk="1" hangingPunct="1">
              <a:spcBef>
                <a:spcPct val="50000"/>
              </a:spcBef>
            </a:pPr>
            <a:r>
              <a:rPr lang="en-GB" altLang="en-US" sz="2400" dirty="0">
                <a:solidFill>
                  <a:schemeClr val="folHlink"/>
                </a:solidFill>
              </a:rPr>
              <a:t>A)</a:t>
            </a:r>
            <a:r>
              <a:rPr lang="en-GB" altLang="en-US" sz="2400" dirty="0"/>
              <a:t> Determine whether the Borrower is carrying out the project in conformity with environmental  and social standards ( or safeguard policies) and legal agreements</a:t>
            </a:r>
          </a:p>
          <a:p>
            <a:pPr lvl="2" algn="just" eaLnBrk="1" hangingPunct="1">
              <a:spcBef>
                <a:spcPct val="50000"/>
              </a:spcBef>
            </a:pPr>
            <a:r>
              <a:rPr lang="en-GB" altLang="en-US" sz="2400" dirty="0">
                <a:solidFill>
                  <a:schemeClr val="folHlink"/>
                </a:solidFill>
              </a:rPr>
              <a:t>B)</a:t>
            </a:r>
            <a:r>
              <a:rPr lang="en-GB" altLang="en-US" sz="2400" dirty="0"/>
              <a:t> Identify problems as they arise during implementation and recommend to the Borrower means to resolve them</a:t>
            </a:r>
          </a:p>
          <a:p>
            <a:pPr lvl="2" algn="just" eaLnBrk="1" hangingPunct="1">
              <a:spcBef>
                <a:spcPct val="50000"/>
              </a:spcBef>
            </a:pPr>
            <a:r>
              <a:rPr lang="en-GB" altLang="en-US" sz="2400" dirty="0">
                <a:solidFill>
                  <a:schemeClr val="folHlink"/>
                </a:solidFill>
              </a:rPr>
              <a:t>C)</a:t>
            </a:r>
            <a:r>
              <a:rPr lang="en-GB" altLang="en-US" sz="2400" dirty="0"/>
              <a:t> Recommend changes in project concept/design, as appropriate, as the project evolves or circumstances change</a:t>
            </a:r>
          </a:p>
          <a:p>
            <a:pPr lvl="2" algn="just" eaLnBrk="1" hangingPunct="1">
              <a:spcBef>
                <a:spcPct val="50000"/>
              </a:spcBef>
            </a:pPr>
            <a:r>
              <a:rPr lang="en-GB" altLang="en-US" sz="2400" dirty="0">
                <a:solidFill>
                  <a:schemeClr val="folHlink"/>
                </a:solidFill>
              </a:rPr>
              <a:t>D)</a:t>
            </a:r>
            <a:r>
              <a:rPr lang="en-GB" altLang="en-US" sz="2400" dirty="0"/>
              <a:t> Identify the key risks to project sustainability and recommend appropriate risk management strategies to the Borrower</a:t>
            </a:r>
            <a:endParaRPr lang="en-US" altLang="en-US" sz="2400" dirty="0"/>
          </a:p>
        </p:txBody>
      </p:sp>
    </p:spTree>
    <p:extLst>
      <p:ext uri="{BB962C8B-B14F-4D97-AF65-F5344CB8AC3E}">
        <p14:creationId xmlns:p14="http://schemas.microsoft.com/office/powerpoint/2010/main" val="2863816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E1EDBC1-1DC7-484C-B8F9-2E17A7D1B2B5}"/>
              </a:ext>
            </a:extLst>
          </p:cNvPr>
          <p:cNvSpPr>
            <a:spLocks noGrp="1"/>
          </p:cNvSpPr>
          <p:nvPr>
            <p:ph type="title"/>
          </p:nvPr>
        </p:nvSpPr>
        <p:spPr>
          <a:xfrm>
            <a:off x="838200" y="365125"/>
            <a:ext cx="10515600" cy="1325563"/>
          </a:xfrm>
        </p:spPr>
        <p:txBody>
          <a:bodyPr>
            <a:normAutofit/>
          </a:bodyPr>
          <a:lstStyle/>
          <a:p>
            <a:pPr algn="ctr"/>
            <a:r>
              <a:rPr lang="en-US" sz="3200" b="1" dirty="0">
                <a:latin typeface="+mn-lt"/>
              </a:rPr>
              <a:t>MONITORING AND REPORTING </a:t>
            </a:r>
          </a:p>
        </p:txBody>
      </p:sp>
      <p:sp>
        <p:nvSpPr>
          <p:cNvPr id="5" name="Content Placeholder 2">
            <a:extLst>
              <a:ext uri="{FF2B5EF4-FFF2-40B4-BE49-F238E27FC236}">
                <a16:creationId xmlns:a16="http://schemas.microsoft.com/office/drawing/2014/main" id="{BD09C33B-0A6D-4BEA-B410-1776FD180B9A}"/>
              </a:ext>
            </a:extLst>
          </p:cNvPr>
          <p:cNvSpPr>
            <a:spLocks noGrp="1"/>
          </p:cNvSpPr>
          <p:nvPr>
            <p:ph idx="1"/>
          </p:nvPr>
        </p:nvSpPr>
        <p:spPr>
          <a:xfrm>
            <a:off x="838200" y="1825625"/>
            <a:ext cx="10515600" cy="4351338"/>
          </a:xfrm>
        </p:spPr>
        <p:txBody>
          <a:bodyPr>
            <a:normAutofit fontScale="92500" lnSpcReduction="20000"/>
          </a:bodyPr>
          <a:lstStyle/>
          <a:p>
            <a:pPr algn="just"/>
            <a:r>
              <a:rPr lang="en-US" sz="2400" i="0" u="none" strike="noStrike" baseline="0" dirty="0"/>
              <a:t>The ESMP should be referred to the Environment and Social  Compliance Plan (ECSP)  and would include a monitoring plan   with the scope, timing and responsibilities for reporting </a:t>
            </a:r>
          </a:p>
          <a:p>
            <a:pPr algn="just"/>
            <a:r>
              <a:rPr lang="en-US" sz="2400" dirty="0"/>
              <a:t>The </a:t>
            </a:r>
            <a:r>
              <a:rPr lang="en-US" sz="2400" i="0" u="none" strike="noStrike" baseline="0" dirty="0"/>
              <a:t> Monitoring plan should be prepared  by the Borrower with safeguard performance indicators specific to the project to enable the Bank to evaluate compliance with ESSs. and determine the need for corrective actions.</a:t>
            </a:r>
          </a:p>
          <a:p>
            <a:pPr algn="just"/>
            <a:r>
              <a:rPr lang="en-US" sz="2400" i="0" u="none" strike="noStrike" baseline="0" dirty="0"/>
              <a:t>The monitoring plan should also set out specific actions to be taken by the borrower or client or its contractors in order to report in a timely and effective manner on failure to implement measures successfully or to meet the desired targets and on any remedial actions</a:t>
            </a:r>
          </a:p>
          <a:p>
            <a:pPr algn="just"/>
            <a:r>
              <a:rPr lang="en-US" sz="2400" i="0" u="none" strike="noStrike" baseline="0" dirty="0"/>
              <a:t>The Borrower or client’s ESMP monitoring program shall form a major element of the Bank’s activities to monitor the implementation of the ECSP, ESMP and compliance with the ESS s during the lifetime of the project. The results of monitoring activities may have implications for the borrower or client’s compliance with loan conditions and actions to be taken in the case of failure to comply. For example, in extreme cases, the Bank may decide to suspend the disbursement of the operation</a:t>
            </a:r>
            <a:r>
              <a:rPr lang="en-US" sz="1800" i="0" u="none" strike="noStrike" baseline="0" dirty="0">
                <a:latin typeface="HelveticaNeueLTStd-Lt"/>
              </a:rPr>
              <a:t>.</a:t>
            </a:r>
            <a:endParaRPr lang="en-US" dirty="0"/>
          </a:p>
        </p:txBody>
      </p:sp>
    </p:spTree>
    <p:extLst>
      <p:ext uri="{BB962C8B-B14F-4D97-AF65-F5344CB8AC3E}">
        <p14:creationId xmlns:p14="http://schemas.microsoft.com/office/powerpoint/2010/main" val="3867901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F6BFD7-667F-4419-B77B-2733DC52D067}"/>
              </a:ext>
            </a:extLst>
          </p:cNvPr>
          <p:cNvSpPr>
            <a:spLocks noGrp="1"/>
          </p:cNvSpPr>
          <p:nvPr>
            <p:ph type="title"/>
          </p:nvPr>
        </p:nvSpPr>
        <p:spPr>
          <a:xfrm>
            <a:off x="838200" y="365125"/>
            <a:ext cx="10515600" cy="1325563"/>
          </a:xfrm>
        </p:spPr>
        <p:txBody>
          <a:bodyPr>
            <a:normAutofit/>
          </a:bodyPr>
          <a:lstStyle/>
          <a:p>
            <a:pPr algn="ctr"/>
            <a:r>
              <a:rPr lang="en-US" sz="4000" dirty="0">
                <a:latin typeface="+mn-lt"/>
              </a:rPr>
              <a:t>The ESMP and the Contractors </a:t>
            </a:r>
          </a:p>
        </p:txBody>
      </p:sp>
      <p:sp>
        <p:nvSpPr>
          <p:cNvPr id="5" name="Content Placeholder 2">
            <a:extLst>
              <a:ext uri="{FF2B5EF4-FFF2-40B4-BE49-F238E27FC236}">
                <a16:creationId xmlns:a16="http://schemas.microsoft.com/office/drawing/2014/main" id="{417A3657-92ED-44DF-BCA8-D80E884222DE}"/>
              </a:ext>
            </a:extLst>
          </p:cNvPr>
          <p:cNvSpPr>
            <a:spLocks noGrp="1"/>
          </p:cNvSpPr>
          <p:nvPr>
            <p:ph idx="1"/>
          </p:nvPr>
        </p:nvSpPr>
        <p:spPr>
          <a:xfrm>
            <a:off x="838200" y="1825625"/>
            <a:ext cx="10515600" cy="4351338"/>
          </a:xfrm>
        </p:spPr>
        <p:txBody>
          <a:bodyPr>
            <a:normAutofit fontScale="32500" lnSpcReduction="20000"/>
          </a:bodyPr>
          <a:lstStyle/>
          <a:p>
            <a:pPr algn="just"/>
            <a:r>
              <a:rPr lang="en-US" sz="5600" i="0" u="none" strike="noStrike" baseline="0" dirty="0">
                <a:latin typeface="HelveticaNeueLTStd-Lt"/>
              </a:rPr>
              <a:t>An ESMP should specifically address the management measures that will be the responsibility of contractors and primary suppliers hired by the borrower or client. In such cases, the ESMP should specify the specific environmental and social management requirements to be included in tender documents and contracts, as well as monitoring, supervision and reporting requirements to be fulfilled by the contractors </a:t>
            </a:r>
          </a:p>
          <a:p>
            <a:pPr marL="0" indent="0" algn="just">
              <a:buNone/>
            </a:pPr>
            <a:endParaRPr lang="en-US" sz="5600" i="0" u="none" strike="noStrike" baseline="0" dirty="0">
              <a:latin typeface="HelveticaNeueLTStd-Lt"/>
            </a:endParaRPr>
          </a:p>
          <a:p>
            <a:pPr algn="just"/>
            <a:r>
              <a:rPr lang="en-US" sz="5600" dirty="0">
                <a:latin typeface="HelveticaNeueLTStd-Lt"/>
              </a:rPr>
              <a:t>The ESMP should be attached to the tender documents , and the tenderers are expected to respond in their technical and final proposals , and bill of quantities on how they will implement and comply with the ESMP </a:t>
            </a:r>
            <a:r>
              <a:rPr lang="en-US" sz="5600" i="0" u="none" strike="noStrike" baseline="0" dirty="0">
                <a:latin typeface="HelveticaNeueLTStd-Lt"/>
              </a:rPr>
              <a:t>including  the direct, indirect and cumulative effects of their activities, such as construction, but also the indirect effects of the behavior of their work force. It should also include attention to health and safety and labor requirements</a:t>
            </a:r>
          </a:p>
          <a:p>
            <a:pPr algn="just"/>
            <a:endParaRPr lang="en-US" sz="5600" i="0" u="none" strike="noStrike" baseline="0" dirty="0">
              <a:latin typeface="HelveticaNeueLTStd-Lt"/>
            </a:endParaRPr>
          </a:p>
          <a:p>
            <a:pPr algn="just"/>
            <a:r>
              <a:rPr lang="en-US" sz="5600" dirty="0">
                <a:latin typeface="HelveticaNeueLTStd-Lt"/>
              </a:rPr>
              <a:t>It is expected that the winning contract should include specific clauses related to the implementation of the ESMP and remedial measures in case of poor performance or non compliance</a:t>
            </a:r>
          </a:p>
          <a:p>
            <a:pPr marL="0" indent="0" algn="just">
              <a:buNone/>
            </a:pPr>
            <a:endParaRPr lang="en-US" sz="5600" dirty="0">
              <a:latin typeface="HelveticaNeueLTStd-Lt"/>
            </a:endParaRPr>
          </a:p>
          <a:p>
            <a:pPr algn="just"/>
            <a:r>
              <a:rPr lang="en-US" sz="5600" dirty="0">
                <a:latin typeface="HelveticaNeueLTStd-Lt"/>
              </a:rPr>
              <a:t>In many cases, the contractor will be required by the Borrower to prepare  after its mobilization, a pre construction/construction  ESMP known as CESMP. The CESMP should follow the same content  as the  Project ESMP and should be approved by the Borrower</a:t>
            </a:r>
            <a:endParaRPr lang="en-US" sz="5600" dirty="0"/>
          </a:p>
          <a:p>
            <a:pPr algn="l"/>
            <a:endParaRPr lang="en-US" sz="5600" dirty="0">
              <a:latin typeface="HelveticaNeueLTStd-Lt"/>
            </a:endParaRPr>
          </a:p>
          <a:p>
            <a:pPr algn="l"/>
            <a:endParaRPr lang="en-US" dirty="0"/>
          </a:p>
        </p:txBody>
      </p:sp>
    </p:spTree>
    <p:extLst>
      <p:ext uri="{BB962C8B-B14F-4D97-AF65-F5344CB8AC3E}">
        <p14:creationId xmlns:p14="http://schemas.microsoft.com/office/powerpoint/2010/main" val="1569471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7810-2FF4-43F6-AEC2-06361CFB3B7D}"/>
              </a:ext>
            </a:extLst>
          </p:cNvPr>
          <p:cNvSpPr>
            <a:spLocks noGrp="1"/>
          </p:cNvSpPr>
          <p:nvPr>
            <p:ph type="title"/>
          </p:nvPr>
        </p:nvSpPr>
        <p:spPr/>
        <p:txBody>
          <a:bodyPr/>
          <a:lstStyle/>
          <a:p>
            <a:r>
              <a:rPr lang="en-US" altLang="en-US" dirty="0"/>
              <a:t>DEFINITION</a:t>
            </a:r>
            <a:endParaRPr lang="en-US" dirty="0"/>
          </a:p>
        </p:txBody>
      </p:sp>
      <p:pic>
        <p:nvPicPr>
          <p:cNvPr id="4" name="Content Placeholder 3">
            <a:extLst>
              <a:ext uri="{FF2B5EF4-FFF2-40B4-BE49-F238E27FC236}">
                <a16:creationId xmlns:a16="http://schemas.microsoft.com/office/drawing/2014/main" id="{496DFE83-9FA0-4410-B996-D677DABD86D4}"/>
              </a:ext>
            </a:extLst>
          </p:cNvPr>
          <p:cNvPicPr>
            <a:picLocks noGrp="1" noChangeAspect="1"/>
          </p:cNvPicPr>
          <p:nvPr>
            <p:ph idx="1"/>
          </p:nvPr>
        </p:nvPicPr>
        <p:blipFill>
          <a:blip r:embed="rId2"/>
          <a:stretch>
            <a:fillRect/>
          </a:stretch>
        </p:blipFill>
        <p:spPr>
          <a:xfrm>
            <a:off x="838200" y="1503251"/>
            <a:ext cx="3462828" cy="2316681"/>
          </a:xfrm>
          <a:prstGeom prst="rect">
            <a:avLst/>
          </a:prstGeom>
        </p:spPr>
      </p:pic>
      <p:sp>
        <p:nvSpPr>
          <p:cNvPr id="5" name="Rectangle 7">
            <a:extLst>
              <a:ext uri="{FF2B5EF4-FFF2-40B4-BE49-F238E27FC236}">
                <a16:creationId xmlns:a16="http://schemas.microsoft.com/office/drawing/2014/main" id="{1B0F12D6-64C1-4C30-A1DE-3BE5F1E8872C}"/>
              </a:ext>
            </a:extLst>
          </p:cNvPr>
          <p:cNvSpPr>
            <a:spLocks noChangeArrowheads="1"/>
          </p:cNvSpPr>
          <p:nvPr/>
        </p:nvSpPr>
        <p:spPr bwMode="auto">
          <a:xfrm>
            <a:off x="5343525" y="1711325"/>
            <a:ext cx="6743700" cy="1267526"/>
          </a:xfrm>
          <a:prstGeom prst="rect">
            <a:avLst/>
          </a:prstGeom>
          <a:noFill/>
          <a:ln>
            <a:noFill/>
          </a:ln>
          <a:effectLst/>
          <a:extLst>
            <a:ext uri="{909E8E84-426E-40DD-AFC4-6F175D3DCCD1}">
              <a14:hiddenFill xmlns:a14="http://schemas.microsoft.com/office/drawing/2010/main">
                <a:gradFill rotWithShape="0">
                  <a:gsLst>
                    <a:gs pos="0">
                      <a:schemeClr val="accent2"/>
                    </a:gs>
                    <a:gs pos="100000">
                      <a:schemeClr val="bg1"/>
                    </a:gs>
                  </a:gsLst>
                  <a:lin ang="5400000" scaled="1"/>
                </a:gra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1pPr>
            <a:lvl2pPr marL="742950" indent="-28575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2pPr>
            <a:lvl3pPr marL="11430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3pPr>
            <a:lvl4pPr marL="16002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4pPr>
            <a:lvl5pPr marL="20574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5pPr>
            <a:lvl6pPr marL="25146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6pPr>
            <a:lvl7pPr marL="29718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7pPr>
            <a:lvl8pPr marL="34290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8pPr>
            <a:lvl9pPr marL="38862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9pPr>
          </a:lstStyle>
          <a:p>
            <a:pPr algn="l" eaLnBrk="1" hangingPunct="1"/>
            <a:r>
              <a:rPr lang="en-GB" altLang="en-US" dirty="0">
                <a:solidFill>
                  <a:srgbClr val="000099"/>
                </a:solidFill>
              </a:rPr>
              <a:t>ESMP is the planning tool for </a:t>
            </a:r>
            <a:br>
              <a:rPr lang="en-GB" altLang="en-US" dirty="0">
                <a:solidFill>
                  <a:srgbClr val="000099"/>
                </a:solidFill>
              </a:rPr>
            </a:br>
            <a:r>
              <a:rPr lang="en-GB" altLang="en-US" dirty="0">
                <a:solidFill>
                  <a:srgbClr val="000099"/>
                </a:solidFill>
              </a:rPr>
              <a:t>ensuring that environmental and social</a:t>
            </a:r>
            <a:br>
              <a:rPr lang="en-GB" altLang="en-US" dirty="0">
                <a:solidFill>
                  <a:srgbClr val="000099"/>
                </a:solidFill>
              </a:rPr>
            </a:br>
            <a:r>
              <a:rPr lang="en-GB" altLang="en-US" dirty="0">
                <a:solidFill>
                  <a:srgbClr val="000099"/>
                </a:solidFill>
              </a:rPr>
              <a:t>issues are mitigated &amp; monitored. </a:t>
            </a:r>
            <a:endParaRPr lang="en-US" altLang="en-US" dirty="0">
              <a:solidFill>
                <a:srgbClr val="000099"/>
              </a:solidFill>
            </a:endParaRPr>
          </a:p>
        </p:txBody>
      </p:sp>
      <p:sp>
        <p:nvSpPr>
          <p:cNvPr id="7" name="TextBox 6">
            <a:extLst>
              <a:ext uri="{FF2B5EF4-FFF2-40B4-BE49-F238E27FC236}">
                <a16:creationId xmlns:a16="http://schemas.microsoft.com/office/drawing/2014/main" id="{2456A3CB-26AD-4A04-9475-3D6762280DE2}"/>
              </a:ext>
            </a:extLst>
          </p:cNvPr>
          <p:cNvSpPr txBox="1"/>
          <p:nvPr/>
        </p:nvSpPr>
        <p:spPr>
          <a:xfrm>
            <a:off x="2123853" y="4326921"/>
            <a:ext cx="8253523" cy="1754326"/>
          </a:xfrm>
          <a:prstGeom prst="rect">
            <a:avLst/>
          </a:prstGeom>
          <a:noFill/>
        </p:spPr>
        <p:txBody>
          <a:bodyPr wrap="square">
            <a:spAutoFit/>
          </a:bodyPr>
          <a:lstStyle/>
          <a:p>
            <a:pPr algn="just"/>
            <a:r>
              <a:rPr lang="en-US" sz="1800" b="1" i="0" u="none" strike="noStrike" baseline="0" dirty="0">
                <a:latin typeface="FiraSans-Light"/>
              </a:rPr>
              <a:t>ESMP is an instrument that details (a) the measures to be taken during the implementation and operation of a project to eliminate or offset adverse environmental and social impacts, or to reduce them to acceptable levels; and (b) the actions needed to implement these measures. </a:t>
            </a:r>
            <a:r>
              <a:rPr lang="en-GB" altLang="en-US" sz="1800" b="1" dirty="0"/>
              <a:t>ESMPs provide a critical link between measures specified in an ESIA report &amp; the integration of such measures during the implementation &amp; operation of projects</a:t>
            </a:r>
            <a:r>
              <a:rPr lang="en-GB" altLang="en-US" dirty="0"/>
              <a:t>.</a:t>
            </a:r>
            <a:r>
              <a:rPr lang="en-US" sz="1400" b="0" i="0" u="none" strike="noStrike" baseline="0" dirty="0">
                <a:latin typeface="FiraSans-Light"/>
              </a:rPr>
              <a:t> </a:t>
            </a:r>
            <a:endParaRPr lang="en-US" altLang="en-US" dirty="0"/>
          </a:p>
        </p:txBody>
      </p:sp>
    </p:spTree>
    <p:extLst>
      <p:ext uri="{BB962C8B-B14F-4D97-AF65-F5344CB8AC3E}">
        <p14:creationId xmlns:p14="http://schemas.microsoft.com/office/powerpoint/2010/main" val="1633431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A6625EB-1BFD-4CDB-ABB2-934724AD4E1B}"/>
              </a:ext>
            </a:extLst>
          </p:cNvPr>
          <p:cNvPicPr>
            <a:picLocks noGrp="1" noChangeAspect="1"/>
          </p:cNvPicPr>
          <p:nvPr>
            <p:ph idx="1"/>
          </p:nvPr>
        </p:nvPicPr>
        <p:blipFill>
          <a:blip r:embed="rId2"/>
          <a:stretch>
            <a:fillRect/>
          </a:stretch>
        </p:blipFill>
        <p:spPr>
          <a:xfrm>
            <a:off x="2211573" y="1364657"/>
            <a:ext cx="7089734" cy="4812306"/>
          </a:xfrm>
          <a:prstGeom prst="rect">
            <a:avLst/>
          </a:prstGeom>
        </p:spPr>
      </p:pic>
      <p:sp>
        <p:nvSpPr>
          <p:cNvPr id="4" name="Rectangle 2">
            <a:extLst>
              <a:ext uri="{FF2B5EF4-FFF2-40B4-BE49-F238E27FC236}">
                <a16:creationId xmlns:a16="http://schemas.microsoft.com/office/drawing/2014/main" id="{BBC19742-1546-4C2A-AFBA-0CB50D22B480}"/>
              </a:ext>
            </a:extLst>
          </p:cNvPr>
          <p:cNvSpPr>
            <a:spLocks noGrp="1" noChangeArrowheads="1"/>
          </p:cNvSpPr>
          <p:nvPr>
            <p:ph type="title"/>
          </p:nvPr>
        </p:nvSpPr>
        <p:spPr>
          <a:xfrm>
            <a:off x="838200" y="365125"/>
            <a:ext cx="10515600" cy="1325563"/>
          </a:xfrm>
        </p:spPr>
        <p:txBody>
          <a:bodyPr>
            <a:normAutofit/>
          </a:bodyPr>
          <a:lstStyle/>
          <a:p>
            <a:pPr algn="ctr" eaLnBrk="1" hangingPunct="1"/>
            <a:r>
              <a:rPr lang="en-GB" altLang="en-US" b="1" dirty="0">
                <a:latin typeface="+mn-lt"/>
              </a:rPr>
              <a:t>ESMP CONTENT</a:t>
            </a:r>
            <a:endParaRPr lang="en-US" altLang="en-US" b="1" dirty="0">
              <a:latin typeface="+mn-lt"/>
            </a:endParaRPr>
          </a:p>
        </p:txBody>
      </p:sp>
    </p:spTree>
    <p:extLst>
      <p:ext uri="{BB962C8B-B14F-4D97-AF65-F5344CB8AC3E}">
        <p14:creationId xmlns:p14="http://schemas.microsoft.com/office/powerpoint/2010/main" val="1547849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864006-63D8-45B4-BA2A-EBF9E9401317}"/>
              </a:ext>
            </a:extLst>
          </p:cNvPr>
          <p:cNvSpPr>
            <a:spLocks noGrp="1" noChangeArrowheads="1"/>
          </p:cNvSpPr>
          <p:nvPr>
            <p:ph idx="1"/>
          </p:nvPr>
        </p:nvSpPr>
        <p:spPr>
          <a:xfrm>
            <a:off x="838200" y="1825625"/>
            <a:ext cx="10515600" cy="4351338"/>
          </a:xfrm>
        </p:spPr>
        <p:txBody>
          <a:bodyPr/>
          <a:lstStyle/>
          <a:p>
            <a:pPr eaLnBrk="1" hangingPunct="1">
              <a:spcBef>
                <a:spcPct val="50000"/>
              </a:spcBef>
            </a:pPr>
            <a:r>
              <a:rPr lang="en-GB" altLang="en-US" b="1" dirty="0"/>
              <a:t>An ESMP should be</a:t>
            </a:r>
            <a:r>
              <a:rPr lang="en-GB" altLang="en-US" dirty="0"/>
              <a:t>:</a:t>
            </a:r>
          </a:p>
          <a:p>
            <a:pPr lvl="1" eaLnBrk="1" hangingPunct="1">
              <a:spcBef>
                <a:spcPct val="50000"/>
              </a:spcBef>
            </a:pPr>
            <a:r>
              <a:rPr lang="en-GB" altLang="en-US" b="1" dirty="0">
                <a:solidFill>
                  <a:schemeClr val="folHlink"/>
                </a:solidFill>
              </a:rPr>
              <a:t>Simple and clear:</a:t>
            </a:r>
            <a:r>
              <a:rPr lang="en-GB" altLang="en-US" b="1" dirty="0"/>
              <a:t> address the major and fundamental issues and their mitigating measures</a:t>
            </a:r>
          </a:p>
          <a:p>
            <a:pPr lvl="1" eaLnBrk="1" hangingPunct="1">
              <a:spcBef>
                <a:spcPct val="50000"/>
              </a:spcBef>
            </a:pPr>
            <a:r>
              <a:rPr lang="en-GB" altLang="en-US" b="1" dirty="0">
                <a:solidFill>
                  <a:schemeClr val="folHlink"/>
                </a:solidFill>
              </a:rPr>
              <a:t>Realistic:</a:t>
            </a:r>
            <a:r>
              <a:rPr lang="en-GB" altLang="en-US" b="1" dirty="0"/>
              <a:t> adapted to the local conditions and capacity</a:t>
            </a:r>
          </a:p>
          <a:p>
            <a:pPr lvl="1" eaLnBrk="1" hangingPunct="1">
              <a:spcBef>
                <a:spcPct val="50000"/>
              </a:spcBef>
            </a:pPr>
            <a:r>
              <a:rPr lang="en-GB" altLang="en-US" b="1" dirty="0">
                <a:solidFill>
                  <a:schemeClr val="folHlink"/>
                </a:solidFill>
              </a:rPr>
              <a:t>Cost effective:</a:t>
            </a:r>
            <a:r>
              <a:rPr lang="en-GB" altLang="en-US" b="1" dirty="0"/>
              <a:t> benefits should overweight the cost of implementation.</a:t>
            </a:r>
          </a:p>
          <a:p>
            <a:pPr lvl="1" eaLnBrk="1" hangingPunct="1">
              <a:spcBef>
                <a:spcPct val="50000"/>
              </a:spcBef>
            </a:pPr>
            <a:r>
              <a:rPr lang="en-GB" altLang="en-US" b="1" dirty="0"/>
              <a:t>Explicit on monitoring and supervision arrangements</a:t>
            </a:r>
          </a:p>
          <a:p>
            <a:pPr eaLnBrk="1" hangingPunct="1">
              <a:spcBef>
                <a:spcPct val="50000"/>
              </a:spcBef>
            </a:pPr>
            <a:endParaRPr lang="en-US" altLang="en-US" dirty="0"/>
          </a:p>
        </p:txBody>
      </p:sp>
      <p:sp>
        <p:nvSpPr>
          <p:cNvPr id="5" name="Rectangle 2">
            <a:extLst>
              <a:ext uri="{FF2B5EF4-FFF2-40B4-BE49-F238E27FC236}">
                <a16:creationId xmlns:a16="http://schemas.microsoft.com/office/drawing/2014/main" id="{DF206471-0038-453A-BC08-4DA00189769A}"/>
              </a:ext>
            </a:extLst>
          </p:cNvPr>
          <p:cNvSpPr>
            <a:spLocks noGrp="1" noChangeArrowheads="1"/>
          </p:cNvSpPr>
          <p:nvPr>
            <p:ph type="title"/>
          </p:nvPr>
        </p:nvSpPr>
        <p:spPr>
          <a:xfrm>
            <a:off x="838200" y="365125"/>
            <a:ext cx="10515600" cy="1325563"/>
          </a:xfrm>
        </p:spPr>
        <p:txBody>
          <a:bodyPr>
            <a:normAutofit/>
          </a:bodyPr>
          <a:lstStyle/>
          <a:p>
            <a:pPr algn="ctr" eaLnBrk="1" hangingPunct="1"/>
            <a:r>
              <a:rPr lang="en-US" altLang="en-US" sz="3600" b="1" dirty="0">
                <a:latin typeface="+mn-lt"/>
              </a:rPr>
              <a:t>ESMP Content ( </a:t>
            </a:r>
            <a:r>
              <a:rPr lang="en-US" altLang="en-US" sz="3600" b="1" dirty="0" err="1">
                <a:latin typeface="+mn-lt"/>
              </a:rPr>
              <a:t>ctd</a:t>
            </a:r>
            <a:r>
              <a:rPr lang="en-US" altLang="en-US" sz="3600" b="1" dirty="0">
                <a:latin typeface="+mn-lt"/>
              </a:rPr>
              <a:t>)</a:t>
            </a:r>
          </a:p>
        </p:txBody>
      </p:sp>
    </p:spTree>
    <p:extLst>
      <p:ext uri="{BB962C8B-B14F-4D97-AF65-F5344CB8AC3E}">
        <p14:creationId xmlns:p14="http://schemas.microsoft.com/office/powerpoint/2010/main" val="3491902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BC46BBB4-894D-4AE6-877C-66D44E27713B}"/>
              </a:ext>
            </a:extLst>
          </p:cNvPr>
          <p:cNvSpPr>
            <a:spLocks noGrp="1" noChangeArrowheads="1"/>
          </p:cNvSpPr>
          <p:nvPr>
            <p:ph type="title"/>
          </p:nvPr>
        </p:nvSpPr>
        <p:spPr>
          <a:xfrm>
            <a:off x="838200" y="57113"/>
            <a:ext cx="10515600" cy="1325563"/>
          </a:xfrm>
        </p:spPr>
        <p:txBody>
          <a:bodyPr>
            <a:normAutofit/>
          </a:bodyPr>
          <a:lstStyle/>
          <a:p>
            <a:pPr algn="ctr" eaLnBrk="1" hangingPunct="1"/>
            <a:r>
              <a:rPr lang="en-US" altLang="en-US" sz="4000" b="1" dirty="0">
                <a:latin typeface="+mn-lt"/>
              </a:rPr>
              <a:t>IMPACT</a:t>
            </a:r>
            <a:r>
              <a:rPr lang="en-US" altLang="en-US" b="1" dirty="0">
                <a:latin typeface="+mn-lt"/>
              </a:rPr>
              <a:t>S</a:t>
            </a:r>
          </a:p>
        </p:txBody>
      </p:sp>
      <p:sp>
        <p:nvSpPr>
          <p:cNvPr id="5" name="Text Box 132">
            <a:extLst>
              <a:ext uri="{FF2B5EF4-FFF2-40B4-BE49-F238E27FC236}">
                <a16:creationId xmlns:a16="http://schemas.microsoft.com/office/drawing/2014/main" id="{79E7D495-9132-45BA-B449-B8D506AEABFD}"/>
              </a:ext>
            </a:extLst>
          </p:cNvPr>
          <p:cNvSpPr txBox="1">
            <a:spLocks noGrp="1" noChangeArrowheads="1"/>
          </p:cNvSpPr>
          <p:nvPr>
            <p:ph idx="1"/>
          </p:nvPr>
        </p:nvSpPr>
        <p:spPr bwMode="auto">
          <a:xfrm>
            <a:off x="731875" y="1379058"/>
            <a:ext cx="10515600" cy="1323439"/>
          </a:xfrm>
          <a:prstGeom prst="rect">
            <a:avLst/>
          </a:prstGeom>
          <a:noFill/>
          <a:ln>
            <a:noFill/>
          </a:ln>
          <a:effectLst/>
          <a:extLst>
            <a:ext uri="{909E8E84-426E-40DD-AFC4-6F175D3DCCD1}">
              <a14:hiddenFill xmlns:a14="http://schemas.microsoft.com/office/drawing/2010/main">
                <a:gradFill rotWithShape="0">
                  <a:gsLst>
                    <a:gs pos="0">
                      <a:schemeClr val="accent2"/>
                    </a:gs>
                    <a:gs pos="100000">
                      <a:schemeClr val="bg1"/>
                    </a:gs>
                  </a:gsLst>
                  <a:lin ang="5400000" scaled="1"/>
                </a:gradFill>
              </a14:hiddenFill>
            </a:ex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spcBef>
                <a:spcPct val="20000"/>
              </a:spcBef>
              <a:buClr>
                <a:schemeClr val="accent1"/>
              </a:buClr>
              <a:buSzPct val="80000"/>
              <a:buFont typeface="Wingdings" panose="05000000000000000000" pitchFamily="2" charset="2"/>
              <a:buChar char="l"/>
              <a:defRPr sz="2600" b="1">
                <a:solidFill>
                  <a:schemeClr val="tx1"/>
                </a:solidFill>
                <a:latin typeface="Tahoma" panose="020B0604030504040204" pitchFamily="34" charset="0"/>
              </a:defRPr>
            </a:lvl1pPr>
            <a:lvl2pPr marL="461963" indent="-285750">
              <a:spcBef>
                <a:spcPct val="20000"/>
              </a:spcBef>
              <a:buClr>
                <a:schemeClr val="tx1"/>
              </a:buClr>
              <a:buSzPct val="90000"/>
              <a:buChar char="–"/>
              <a:defRPr sz="2400" b="1">
                <a:solidFill>
                  <a:schemeClr val="tx1"/>
                </a:solidFill>
                <a:latin typeface="Tahoma" panose="020B0604030504040204" pitchFamily="34" charset="0"/>
              </a:defRPr>
            </a:lvl2pPr>
            <a:lvl3pPr marL="1143000" indent="-228600">
              <a:spcBef>
                <a:spcPct val="20000"/>
              </a:spcBef>
              <a:buClr>
                <a:schemeClr val="tx1"/>
              </a:buClr>
              <a:buSzPct val="60000"/>
              <a:buFont typeface="Wingdings" panose="05000000000000000000" pitchFamily="2" charset="2"/>
              <a:buChar char="v"/>
              <a:defRPr sz="2000" b="1">
                <a:solidFill>
                  <a:schemeClr val="tx1"/>
                </a:solidFill>
                <a:latin typeface="Tahoma" panose="020B0604030504040204" pitchFamily="34" charset="0"/>
              </a:defRPr>
            </a:lvl3pPr>
            <a:lvl4pPr marL="1600200" indent="-228600">
              <a:spcBef>
                <a:spcPct val="20000"/>
              </a:spcBef>
              <a:buClr>
                <a:schemeClr val="tx1"/>
              </a:buClr>
              <a:buChar char="–"/>
              <a:defRPr sz="2800">
                <a:solidFill>
                  <a:schemeClr val="tx1"/>
                </a:solidFill>
                <a:latin typeface="Arial" panose="020B0604020202020204" pitchFamily="34" charset="0"/>
              </a:defRPr>
            </a:lvl4pPr>
            <a:lvl5pPr marL="2057400" indent="-228600">
              <a:spcBef>
                <a:spcPct val="20000"/>
              </a:spcBef>
              <a:buClr>
                <a:schemeClr val="accent1"/>
              </a:buClr>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Char char="•"/>
              <a:defRPr sz="2800">
                <a:solidFill>
                  <a:schemeClr val="tx1"/>
                </a:solidFill>
                <a:latin typeface="Arial" panose="020B0604020202020204" pitchFamily="34" charset="0"/>
              </a:defRPr>
            </a:lvl9pPr>
          </a:lstStyle>
          <a:p>
            <a:pPr eaLnBrk="1" hangingPunct="1">
              <a:buFontTx/>
              <a:buChar char="•"/>
            </a:pPr>
            <a:r>
              <a:rPr lang="en-US" altLang="en-US" sz="2000" dirty="0"/>
              <a:t>Impacts should be assessed in terms of project  preconstruction, construction ,operation and decommissioning</a:t>
            </a:r>
          </a:p>
          <a:p>
            <a:pPr eaLnBrk="1" hangingPunct="1">
              <a:buFontTx/>
              <a:buChar char="•"/>
            </a:pPr>
            <a:r>
              <a:rPr lang="en-US" altLang="en-US" sz="2000" dirty="0"/>
              <a:t>A sign ranging from --- to +++ describes the magnitude of each impact</a:t>
            </a:r>
          </a:p>
          <a:p>
            <a:pPr eaLnBrk="1" hangingPunct="1">
              <a:buFontTx/>
              <a:buChar char="•"/>
            </a:pPr>
            <a:endParaRPr lang="en-US" altLang="en-US" sz="2000" dirty="0"/>
          </a:p>
        </p:txBody>
      </p:sp>
      <p:graphicFrame>
        <p:nvGraphicFramePr>
          <p:cNvPr id="6" name="Group 130">
            <a:extLst>
              <a:ext uri="{FF2B5EF4-FFF2-40B4-BE49-F238E27FC236}">
                <a16:creationId xmlns:a16="http://schemas.microsoft.com/office/drawing/2014/main" id="{C665BD45-F595-44E9-BB61-A0C75F911F15}"/>
              </a:ext>
            </a:extLst>
          </p:cNvPr>
          <p:cNvGraphicFramePr>
            <a:graphicFrameLocks noGrp="1"/>
          </p:cNvGraphicFramePr>
          <p:nvPr>
            <p:extLst>
              <p:ext uri="{D42A27DB-BD31-4B8C-83A1-F6EECF244321}">
                <p14:modId xmlns:p14="http://schemas.microsoft.com/office/powerpoint/2010/main" val="1497375288"/>
              </p:ext>
            </p:extLst>
          </p:nvPr>
        </p:nvGraphicFramePr>
        <p:xfrm>
          <a:off x="1307805" y="2408723"/>
          <a:ext cx="7304566" cy="4084152"/>
        </p:xfrm>
        <a:graphic>
          <a:graphicData uri="http://schemas.openxmlformats.org/drawingml/2006/table">
            <a:tbl>
              <a:tblPr/>
              <a:tblGrid>
                <a:gridCol w="2490071">
                  <a:extLst>
                    <a:ext uri="{9D8B030D-6E8A-4147-A177-3AD203B41FA5}">
                      <a16:colId xmlns:a16="http://schemas.microsoft.com/office/drawing/2014/main" val="20000"/>
                    </a:ext>
                  </a:extLst>
                </a:gridCol>
                <a:gridCol w="1335412">
                  <a:extLst>
                    <a:ext uri="{9D8B030D-6E8A-4147-A177-3AD203B41FA5}">
                      <a16:colId xmlns:a16="http://schemas.microsoft.com/office/drawing/2014/main" val="2350358943"/>
                    </a:ext>
                  </a:extLst>
                </a:gridCol>
                <a:gridCol w="1230520">
                  <a:extLst>
                    <a:ext uri="{9D8B030D-6E8A-4147-A177-3AD203B41FA5}">
                      <a16:colId xmlns:a16="http://schemas.microsoft.com/office/drawing/2014/main" val="20001"/>
                    </a:ext>
                  </a:extLst>
                </a:gridCol>
                <a:gridCol w="1088869">
                  <a:extLst>
                    <a:ext uri="{9D8B030D-6E8A-4147-A177-3AD203B41FA5}">
                      <a16:colId xmlns:a16="http://schemas.microsoft.com/office/drawing/2014/main" val="20002"/>
                    </a:ext>
                  </a:extLst>
                </a:gridCol>
                <a:gridCol w="1159694">
                  <a:extLst>
                    <a:ext uri="{9D8B030D-6E8A-4147-A177-3AD203B41FA5}">
                      <a16:colId xmlns:a16="http://schemas.microsoft.com/office/drawing/2014/main" val="3421901383"/>
                    </a:ext>
                  </a:extLst>
                </a:gridCol>
              </a:tblGrid>
              <a:tr h="726432">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rgbClr val="FF0000"/>
                          </a:solidFill>
                          <a:effectLst/>
                          <a:latin typeface="Tahoma" panose="020B0604030504040204" pitchFamily="34" charset="0"/>
                        </a:rPr>
                        <a:t>Impact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rgbClr val="FF0000"/>
                          </a:solidFill>
                          <a:effectLst/>
                          <a:latin typeface="Tahoma" panose="020B0604030504040204" pitchFamily="34" charset="0"/>
                        </a:rPr>
                        <a:t>Pre- Construction </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rgbClr val="FF0000"/>
                          </a:solidFill>
                          <a:effectLst/>
                          <a:latin typeface="Tahoma" panose="020B0604030504040204" pitchFamily="34" charset="0"/>
                        </a:rPr>
                        <a:t>Construction</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rgbClr val="FF0000"/>
                          </a:solidFill>
                          <a:effectLst/>
                          <a:latin typeface="Tahoma" panose="020B0604030504040204" pitchFamily="34" charset="0"/>
                        </a:rPr>
                        <a:t>Operation phase</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rgbClr val="FF0000"/>
                          </a:solidFill>
                          <a:effectLst/>
                          <a:latin typeface="Tahoma" panose="020B0604030504040204" pitchFamily="34" charset="0"/>
                        </a:rPr>
                        <a:t>De-Commissioning </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0"/>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Tahoma" panose="020B0604030504040204" pitchFamily="34" charset="0"/>
                        </a:rPr>
                        <a:t>Air quality</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1"/>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Noise</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2"/>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Surface water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3"/>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Groundwater</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4"/>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Biological environment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5"/>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Traffic</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6"/>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Landscape</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7"/>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Socio-economics</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8"/>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r>
                        <a:rPr kumimoji="0" lang="en-US" altLang="en-US" sz="1400" b="1" i="0" u="none" strike="noStrike" cap="none" normalizeH="0" baseline="0">
                          <a:ln>
                            <a:noFill/>
                          </a:ln>
                          <a:solidFill>
                            <a:schemeClr val="tx1"/>
                          </a:solidFill>
                          <a:effectLst/>
                          <a:latin typeface="Tahoma" panose="020B0604030504040204" pitchFamily="34" charset="0"/>
                        </a:rPr>
                        <a:t>Cultural resources</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09"/>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10"/>
                  </a:ext>
                </a:extLst>
              </a:tr>
              <a:tr h="266470">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dirty="0">
                        <a:ln>
                          <a:noFill/>
                        </a:ln>
                        <a:solidFill>
                          <a:schemeClr val="tx1"/>
                        </a:solidFill>
                        <a:effectLst/>
                        <a:latin typeface="Tahoma" panose="020B0604030504040204" pitchFamily="34"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dirty="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lvl1pPr algn="l">
                        <a:defRPr sz="2200" b="1">
                          <a:solidFill>
                            <a:schemeClr val="tx1"/>
                          </a:solidFill>
                          <a:latin typeface="Tahoma" panose="020B0604030504040204" pitchFamily="34" charset="0"/>
                        </a:defRPr>
                      </a:lvl1pPr>
                      <a:lvl2pPr algn="l">
                        <a:buClr>
                          <a:schemeClr val="tx1"/>
                        </a:buClr>
                        <a:buSzPct val="90000"/>
                        <a:defRPr sz="2000" b="1">
                          <a:solidFill>
                            <a:schemeClr val="tx1"/>
                          </a:solidFill>
                          <a:latin typeface="Tahoma" panose="020B0604030504040204" pitchFamily="34" charset="0"/>
                        </a:defRPr>
                      </a:lvl2pPr>
                      <a:lvl3pPr algn="l">
                        <a:buClr>
                          <a:schemeClr val="tx1"/>
                        </a:buClr>
                        <a:buSzPct val="60000"/>
                        <a:defRPr b="1">
                          <a:solidFill>
                            <a:schemeClr val="tx1"/>
                          </a:solidFill>
                          <a:latin typeface="Tahoma" panose="020B0604030504040204" pitchFamily="34" charset="0"/>
                        </a:defRPr>
                      </a:lvl3pPr>
                      <a:lvl4pPr algn="l">
                        <a:buClr>
                          <a:schemeClr val="tx1"/>
                        </a:buClr>
                        <a:defRPr sz="2400">
                          <a:solidFill>
                            <a:schemeClr val="tx1"/>
                          </a:solidFill>
                          <a:latin typeface="Arial" panose="020B0604020202020204" pitchFamily="34" charset="0"/>
                        </a:defRPr>
                      </a:lvl4pPr>
                      <a:lvl5pPr algn="l">
                        <a:defRPr sz="2400">
                          <a:solidFill>
                            <a:schemeClr val="tx1"/>
                          </a:solidFill>
                          <a:latin typeface="Arial" panose="020B0604020202020204" pitchFamily="34" charset="0"/>
                        </a:defRPr>
                      </a:lvl5pPr>
                      <a:lvl6pPr fontAlgn="base">
                        <a:spcBef>
                          <a:spcPct val="20000"/>
                        </a:spcBef>
                        <a:spcAft>
                          <a:spcPct val="0"/>
                        </a:spcAft>
                        <a:buClr>
                          <a:schemeClr val="accent1"/>
                        </a:buClr>
                        <a:defRPr sz="2400">
                          <a:solidFill>
                            <a:schemeClr val="tx1"/>
                          </a:solidFill>
                          <a:latin typeface="Arial" panose="020B0604020202020204" pitchFamily="34" charset="0"/>
                        </a:defRPr>
                      </a:lvl6pPr>
                      <a:lvl7pPr fontAlgn="base">
                        <a:spcBef>
                          <a:spcPct val="20000"/>
                        </a:spcBef>
                        <a:spcAft>
                          <a:spcPct val="0"/>
                        </a:spcAft>
                        <a:buClr>
                          <a:schemeClr val="accent1"/>
                        </a:buClr>
                        <a:defRPr sz="2400">
                          <a:solidFill>
                            <a:schemeClr val="tx1"/>
                          </a:solidFill>
                          <a:latin typeface="Arial" panose="020B0604020202020204" pitchFamily="34" charset="0"/>
                        </a:defRPr>
                      </a:lvl7pPr>
                      <a:lvl8pPr fontAlgn="base">
                        <a:spcBef>
                          <a:spcPct val="20000"/>
                        </a:spcBef>
                        <a:spcAft>
                          <a:spcPct val="0"/>
                        </a:spcAft>
                        <a:buClr>
                          <a:schemeClr val="accent1"/>
                        </a:buClr>
                        <a:defRPr sz="2400">
                          <a:solidFill>
                            <a:schemeClr val="tx1"/>
                          </a:solidFill>
                          <a:latin typeface="Arial" panose="020B0604020202020204" pitchFamily="34" charset="0"/>
                        </a:defRPr>
                      </a:lvl8pPr>
                      <a:lvl9pPr fontAlgn="base">
                        <a:spcBef>
                          <a:spcPct val="20000"/>
                        </a:spcBef>
                        <a:spcAft>
                          <a:spcPct val="0"/>
                        </a:spcAft>
                        <a:buClr>
                          <a:schemeClr val="accent1"/>
                        </a:buClr>
                        <a:defRPr sz="24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dirty="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anose="05000000000000000000" pitchFamily="2" charset="2"/>
                        <a:buNone/>
                        <a:tabLst/>
                      </a:pPr>
                      <a:endParaRPr kumimoji="0" lang="en-US" altLang="en-US" sz="1400" b="1" i="0" u="none" strike="noStrike" cap="none" normalizeH="0" baseline="0" dirty="0">
                        <a:ln>
                          <a:noFill/>
                        </a:ln>
                        <a:solidFill>
                          <a:schemeClr val="tx1"/>
                        </a:solidFill>
                        <a:effectLst/>
                        <a:latin typeface="Tahoma" panose="020B0604030504040204" pitchFamily="34"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extLst>
                  <a:ext uri="{0D108BD9-81ED-4DB2-BD59-A6C34878D82A}">
                    <a16:rowId xmlns:a16="http://schemas.microsoft.com/office/drawing/2014/main" val="10011"/>
                  </a:ext>
                </a:extLst>
              </a:tr>
            </a:tbl>
          </a:graphicData>
        </a:graphic>
      </p:graphicFrame>
      <p:sp>
        <p:nvSpPr>
          <p:cNvPr id="7" name="Text Box 5">
            <a:extLst>
              <a:ext uri="{FF2B5EF4-FFF2-40B4-BE49-F238E27FC236}">
                <a16:creationId xmlns:a16="http://schemas.microsoft.com/office/drawing/2014/main" id="{FCEC5CCA-4ACA-4412-B4A3-D091F9F1944C}"/>
              </a:ext>
            </a:extLst>
          </p:cNvPr>
          <p:cNvSpPr txBox="1">
            <a:spLocks noChangeArrowheads="1"/>
          </p:cNvSpPr>
          <p:nvPr/>
        </p:nvSpPr>
        <p:spPr bwMode="auto">
          <a:xfrm>
            <a:off x="2055814" y="6196014"/>
            <a:ext cx="8072437" cy="681037"/>
          </a:xfrm>
          <a:prstGeom prst="rect">
            <a:avLst/>
          </a:prstGeom>
          <a:solidFill>
            <a:schemeClr val="bg1">
              <a:alpha val="50195"/>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1pPr>
            <a:lvl2pPr marL="742950" indent="-28575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2pPr>
            <a:lvl3pPr marL="11430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3pPr>
            <a:lvl4pPr marL="16002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4pPr>
            <a:lvl5pPr marL="2057400" indent="-228600" algn="ctr">
              <a:lnSpc>
                <a:spcPct val="120000"/>
              </a:lnSpc>
              <a:spcBef>
                <a:spcPct val="20000"/>
              </a:spcBef>
              <a:buClr>
                <a:schemeClr val="accent1"/>
              </a:buClr>
              <a:buSzPct val="80000"/>
              <a:buFont typeface="Wingdings" panose="05000000000000000000" pitchFamily="2" charset="2"/>
              <a:defRPr sz="2200" b="1">
                <a:solidFill>
                  <a:schemeClr val="tx1"/>
                </a:solidFill>
                <a:latin typeface="Tahoma" panose="020B0604030504040204" pitchFamily="34" charset="0"/>
              </a:defRPr>
            </a:lvl5pPr>
            <a:lvl6pPr marL="25146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6pPr>
            <a:lvl7pPr marL="29718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7pPr>
            <a:lvl8pPr marL="34290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8pPr>
            <a:lvl9pPr marL="3886200" indent="-228600" algn="ctr" eaLnBrk="0" fontAlgn="base" hangingPunct="0">
              <a:lnSpc>
                <a:spcPct val="120000"/>
              </a:lnSpc>
              <a:spcBef>
                <a:spcPct val="20000"/>
              </a:spcBef>
              <a:spcAft>
                <a:spcPct val="0"/>
              </a:spcAft>
              <a:buClr>
                <a:schemeClr val="accent1"/>
              </a:buClr>
              <a:buSzPct val="80000"/>
              <a:buFont typeface="Wingdings" panose="05000000000000000000" pitchFamily="2" charset="2"/>
              <a:defRPr sz="2200" b="1">
                <a:solidFill>
                  <a:schemeClr val="tx1"/>
                </a:solidFill>
                <a:latin typeface="Tahoma" panose="020B0604030504040204" pitchFamily="34" charset="0"/>
              </a:defRPr>
            </a:lvl9pPr>
          </a:lstStyle>
          <a:p>
            <a:pPr algn="l" eaLnBrk="1" hangingPunct="1">
              <a:lnSpc>
                <a:spcPct val="30000"/>
              </a:lnSpc>
              <a:spcBef>
                <a:spcPct val="50000"/>
              </a:spcBef>
              <a:buClrTx/>
              <a:buSzTx/>
              <a:buFontTx/>
              <a:buNone/>
            </a:pPr>
            <a:endParaRPr lang="en-US" altLang="en-US" sz="1400" dirty="0">
              <a:latin typeface="Arial" panose="020B0604020202020204" pitchFamily="34" charset="0"/>
              <a:cs typeface="Times New Roman" panose="02020603050405020304" pitchFamily="18" charset="0"/>
            </a:endParaRPr>
          </a:p>
          <a:p>
            <a:pPr algn="l" eaLnBrk="1" hangingPunct="1">
              <a:lnSpc>
                <a:spcPct val="30000"/>
              </a:lnSpc>
              <a:spcBef>
                <a:spcPct val="50000"/>
              </a:spcBef>
              <a:buClrTx/>
              <a:buSzTx/>
              <a:buFontTx/>
              <a:buNone/>
            </a:pPr>
            <a:r>
              <a:rPr lang="en-US" altLang="en-US" sz="1400" dirty="0">
                <a:latin typeface="Arial" panose="020B0604020202020204" pitchFamily="34" charset="0"/>
                <a:cs typeface="Times New Roman" panose="02020603050405020304" pitchFamily="18" charset="0"/>
              </a:rPr>
              <a:t>+ + + = High positive impact	   + + = Moderate positive impact    + = Low positive impact</a:t>
            </a:r>
          </a:p>
          <a:p>
            <a:pPr algn="l" eaLnBrk="1" hangingPunct="1">
              <a:lnSpc>
                <a:spcPct val="30000"/>
              </a:lnSpc>
              <a:spcBef>
                <a:spcPct val="50000"/>
              </a:spcBef>
              <a:buClrTx/>
              <a:buSzTx/>
              <a:buFontTx/>
              <a:buNone/>
            </a:pPr>
            <a:r>
              <a:rPr lang="en-US" altLang="en-US" sz="1400" dirty="0">
                <a:latin typeface="Arial" panose="020B0604020202020204" pitchFamily="34" charset="0"/>
                <a:cs typeface="Times New Roman" panose="02020603050405020304" pitchFamily="18" charset="0"/>
              </a:rPr>
              <a:t> - - -   = High negative impact              - - = Moderate negative impact    - = Low negative impact</a:t>
            </a:r>
          </a:p>
          <a:p>
            <a:pPr algn="l" eaLnBrk="1" hangingPunct="1">
              <a:lnSpc>
                <a:spcPct val="30000"/>
              </a:lnSpc>
              <a:spcBef>
                <a:spcPct val="50000"/>
              </a:spcBef>
              <a:buClrTx/>
              <a:buSzTx/>
              <a:buFontTx/>
              <a:buNone/>
            </a:pPr>
            <a:r>
              <a:rPr lang="en-US" altLang="en-US" sz="1400" dirty="0">
                <a:latin typeface="Arial" panose="020B0604020202020204" pitchFamily="34" charset="0"/>
                <a:cs typeface="Times New Roman" panose="02020603050405020304" pitchFamily="18" charset="0"/>
              </a:rPr>
              <a:t>			      0 = Neutral impact</a:t>
            </a:r>
          </a:p>
        </p:txBody>
      </p:sp>
    </p:spTree>
    <p:extLst>
      <p:ext uri="{BB962C8B-B14F-4D97-AF65-F5344CB8AC3E}">
        <p14:creationId xmlns:p14="http://schemas.microsoft.com/office/powerpoint/2010/main" val="2205568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2A142-1218-41EF-98D2-7AF714BE6539}"/>
              </a:ext>
            </a:extLst>
          </p:cNvPr>
          <p:cNvSpPr>
            <a:spLocks noGrp="1"/>
          </p:cNvSpPr>
          <p:nvPr>
            <p:ph type="title"/>
          </p:nvPr>
        </p:nvSpPr>
        <p:spPr/>
        <p:txBody>
          <a:bodyPr/>
          <a:lstStyle/>
          <a:p>
            <a:r>
              <a:rPr lang="en-US" b="1" dirty="0">
                <a:latin typeface="+mn-lt"/>
              </a:rPr>
              <a:t>MITIGATION MEASURES </a:t>
            </a:r>
            <a:endParaRPr lang="en-US" dirty="0"/>
          </a:p>
        </p:txBody>
      </p:sp>
      <p:sp>
        <p:nvSpPr>
          <p:cNvPr id="5" name="Content Placeholder 4">
            <a:extLst>
              <a:ext uri="{FF2B5EF4-FFF2-40B4-BE49-F238E27FC236}">
                <a16:creationId xmlns:a16="http://schemas.microsoft.com/office/drawing/2014/main" id="{13A292EA-2F13-4D8F-9DA7-001D93BA7CA1}"/>
              </a:ext>
            </a:extLst>
          </p:cNvPr>
          <p:cNvSpPr>
            <a:spLocks noGrp="1"/>
          </p:cNvSpPr>
          <p:nvPr>
            <p:ph idx="1"/>
          </p:nvPr>
        </p:nvSpPr>
        <p:spPr/>
        <p:txBody>
          <a:bodyPr/>
          <a:lstStyle/>
          <a:p>
            <a:pPr marL="342900" marR="5080" lvl="0" indent="-342900" fontAlgn="base">
              <a:lnSpc>
                <a:spcPct val="112000"/>
              </a:lnSpc>
              <a:spcBef>
                <a:spcPts val="0"/>
              </a:spcBef>
              <a:spcAft>
                <a:spcPts val="620"/>
              </a:spcAft>
              <a:buClr>
                <a:srgbClr val="007A5F"/>
              </a:buClr>
              <a:buSzPts val="800"/>
              <a:buFont typeface="Wingdings" panose="05000000000000000000" pitchFamily="2" charset="2"/>
              <a:buChar char=""/>
            </a:pPr>
            <a:r>
              <a:rPr lang="en-US" sz="1800" b="1" u="none" strike="noStrike" dirty="0">
                <a:effectLst/>
                <a:uFill>
                  <a:solidFill>
                    <a:srgbClr val="000000"/>
                  </a:solidFill>
                </a:uFill>
                <a:latin typeface="Times New Roman" panose="02020603050405020304" pitchFamily="18" charset="0"/>
                <a:ea typeface="Arial" panose="020B0604020202020204" pitchFamily="34" charset="0"/>
                <a:cs typeface="Wingdings" panose="05000000000000000000" pitchFamily="2" charset="2"/>
              </a:rPr>
              <a:t>Avoid at Source, Reduce at Source:</a:t>
            </a:r>
            <a:r>
              <a:rPr lang="en-US" sz="1800" u="none" strike="noStrike" dirty="0">
                <a:effectLst/>
                <a:uFill>
                  <a:solidFill>
                    <a:srgbClr val="000000"/>
                  </a:solidFill>
                </a:uFill>
                <a:latin typeface="Times New Roman" panose="02020603050405020304" pitchFamily="18" charset="0"/>
                <a:ea typeface="Wingdings" panose="05000000000000000000" pitchFamily="2" charset="2"/>
                <a:cs typeface="Wingdings" panose="05000000000000000000" pitchFamily="2" charset="2"/>
              </a:rPr>
              <a:t> avoiding or reducing at source through the design of the Project. </a:t>
            </a:r>
            <a:endParaRPr lang="en-US" sz="1800" u="none" strike="noStrike" dirty="0">
              <a:effectLst/>
              <a:uFill>
                <a:solidFill>
                  <a:srgbClr val="000000"/>
                </a:solidFill>
              </a:uFill>
              <a:latin typeface="Wingdings" panose="05000000000000000000" pitchFamily="2" charset="2"/>
              <a:ea typeface="Wingdings" panose="05000000000000000000" pitchFamily="2" charset="2"/>
              <a:cs typeface="Wingdings" panose="05000000000000000000" pitchFamily="2" charset="2"/>
            </a:endParaRPr>
          </a:p>
          <a:p>
            <a:pPr marL="342900" marR="5080" lvl="0" indent="-342900" fontAlgn="base">
              <a:lnSpc>
                <a:spcPct val="112000"/>
              </a:lnSpc>
              <a:spcBef>
                <a:spcPts val="0"/>
              </a:spcBef>
              <a:spcAft>
                <a:spcPts val="620"/>
              </a:spcAft>
              <a:buClr>
                <a:srgbClr val="007A5F"/>
              </a:buClr>
              <a:buSzPts val="800"/>
              <a:buFont typeface="Wingdings" panose="05000000000000000000" pitchFamily="2" charset="2"/>
              <a:buChar char=""/>
            </a:pPr>
            <a:r>
              <a:rPr lang="en-US" sz="1800" b="1" u="none" strike="noStrike" dirty="0">
                <a:effectLst/>
                <a:uFill>
                  <a:solidFill>
                    <a:srgbClr val="000000"/>
                  </a:solidFill>
                </a:uFill>
                <a:latin typeface="Times New Roman" panose="02020603050405020304" pitchFamily="18" charset="0"/>
                <a:ea typeface="Arial" panose="020B0604020202020204" pitchFamily="34" charset="0"/>
                <a:cs typeface="Wingdings" panose="05000000000000000000" pitchFamily="2" charset="2"/>
              </a:rPr>
              <a:t>Abate on Site:</a:t>
            </a:r>
            <a:r>
              <a:rPr lang="en-US" sz="1800" u="none" strike="noStrike" dirty="0">
                <a:effectLst/>
                <a:uFill>
                  <a:solidFill>
                    <a:srgbClr val="000000"/>
                  </a:solidFill>
                </a:uFill>
                <a:latin typeface="Times New Roman" panose="02020603050405020304" pitchFamily="18" charset="0"/>
                <a:ea typeface="Wingdings" panose="05000000000000000000" pitchFamily="2" charset="2"/>
                <a:cs typeface="Wingdings" panose="05000000000000000000" pitchFamily="2" charset="2"/>
              </a:rPr>
              <a:t> add something to the design to abate the impact. </a:t>
            </a:r>
            <a:endParaRPr lang="en-US" sz="1800" u="none" strike="noStrike" dirty="0">
              <a:effectLst/>
              <a:uFill>
                <a:solidFill>
                  <a:srgbClr val="000000"/>
                </a:solidFill>
              </a:uFill>
              <a:latin typeface="Wingdings" panose="05000000000000000000" pitchFamily="2" charset="2"/>
              <a:ea typeface="Wingdings" panose="05000000000000000000" pitchFamily="2" charset="2"/>
              <a:cs typeface="Wingdings" panose="05000000000000000000" pitchFamily="2" charset="2"/>
            </a:endParaRPr>
          </a:p>
          <a:p>
            <a:pPr marL="342900" marR="5080" lvl="0" indent="-342900" fontAlgn="base">
              <a:lnSpc>
                <a:spcPct val="112000"/>
              </a:lnSpc>
              <a:spcBef>
                <a:spcPts val="0"/>
              </a:spcBef>
              <a:spcAft>
                <a:spcPts val="620"/>
              </a:spcAft>
              <a:buClr>
                <a:srgbClr val="007A5F"/>
              </a:buClr>
              <a:buSzPts val="800"/>
              <a:buFont typeface="Wingdings" panose="05000000000000000000" pitchFamily="2" charset="2"/>
              <a:buChar char=""/>
            </a:pPr>
            <a:r>
              <a:rPr lang="en-US" sz="1800" b="1" u="none" strike="noStrike" dirty="0">
                <a:effectLst/>
                <a:uFill>
                  <a:solidFill>
                    <a:srgbClr val="000000"/>
                  </a:solidFill>
                </a:uFill>
                <a:latin typeface="Times New Roman" panose="02020603050405020304" pitchFamily="18" charset="0"/>
                <a:ea typeface="Arial" panose="020B0604020202020204" pitchFamily="34" charset="0"/>
                <a:cs typeface="Wingdings" panose="05000000000000000000" pitchFamily="2" charset="2"/>
              </a:rPr>
              <a:t>Abate at Receptor:</a:t>
            </a:r>
            <a:r>
              <a:rPr lang="en-US" sz="1800" u="none" strike="noStrike" dirty="0">
                <a:effectLst/>
                <a:uFill>
                  <a:solidFill>
                    <a:srgbClr val="000000"/>
                  </a:solidFill>
                </a:uFill>
                <a:latin typeface="Times New Roman" panose="02020603050405020304" pitchFamily="18" charset="0"/>
                <a:ea typeface="Wingdings" panose="05000000000000000000" pitchFamily="2" charset="2"/>
                <a:cs typeface="Wingdings" panose="05000000000000000000" pitchFamily="2" charset="2"/>
              </a:rPr>
              <a:t> if an impact cannot be abated on-site then control measures can be implemented off-site. </a:t>
            </a:r>
            <a:endParaRPr lang="en-US" sz="1800" u="none" strike="noStrike" dirty="0">
              <a:effectLst/>
              <a:uFill>
                <a:solidFill>
                  <a:srgbClr val="000000"/>
                </a:solidFill>
              </a:uFill>
              <a:latin typeface="Wingdings" panose="05000000000000000000" pitchFamily="2" charset="2"/>
              <a:ea typeface="Wingdings" panose="05000000000000000000" pitchFamily="2" charset="2"/>
              <a:cs typeface="Wingdings" panose="05000000000000000000" pitchFamily="2" charset="2"/>
            </a:endParaRPr>
          </a:p>
          <a:p>
            <a:pPr marL="342900" marR="5080" lvl="0" indent="-342900" fontAlgn="base">
              <a:lnSpc>
                <a:spcPct val="112000"/>
              </a:lnSpc>
              <a:spcBef>
                <a:spcPts val="0"/>
              </a:spcBef>
              <a:spcAft>
                <a:spcPts val="620"/>
              </a:spcAft>
              <a:buClr>
                <a:srgbClr val="007A5F"/>
              </a:buClr>
              <a:buSzPts val="800"/>
              <a:buFont typeface="Wingdings" panose="05000000000000000000" pitchFamily="2" charset="2"/>
              <a:buChar char=""/>
            </a:pPr>
            <a:r>
              <a:rPr lang="en-US" sz="1800" b="1" u="none" strike="noStrike" dirty="0">
                <a:effectLst/>
                <a:uFill>
                  <a:solidFill>
                    <a:srgbClr val="000000"/>
                  </a:solidFill>
                </a:uFill>
                <a:latin typeface="Times New Roman" panose="02020603050405020304" pitchFamily="18" charset="0"/>
                <a:ea typeface="Arial" panose="020B0604020202020204" pitchFamily="34" charset="0"/>
                <a:cs typeface="Wingdings" panose="05000000000000000000" pitchFamily="2" charset="2"/>
              </a:rPr>
              <a:t>Repair or Remedy:</a:t>
            </a:r>
            <a:r>
              <a:rPr lang="en-US" sz="1800" u="none" strike="noStrike" dirty="0">
                <a:effectLst/>
                <a:uFill>
                  <a:solidFill>
                    <a:srgbClr val="000000"/>
                  </a:solidFill>
                </a:uFill>
                <a:latin typeface="Times New Roman" panose="02020603050405020304" pitchFamily="18" charset="0"/>
                <a:ea typeface="Wingdings" panose="05000000000000000000" pitchFamily="2" charset="2"/>
                <a:cs typeface="Wingdings" panose="05000000000000000000" pitchFamily="2" charset="2"/>
              </a:rPr>
              <a:t> some impacts involve unavoidable damage to a resource (e.g. agricultural land due to creating access, work camps or materials storage areas) and these impacts can be addressed through repair, restoration or reinstatement measures. </a:t>
            </a:r>
            <a:endParaRPr lang="en-US" sz="1800" u="none" strike="noStrike" dirty="0">
              <a:effectLst/>
              <a:uFill>
                <a:solidFill>
                  <a:srgbClr val="000000"/>
                </a:solidFill>
              </a:uFill>
              <a:latin typeface="Wingdings" panose="05000000000000000000" pitchFamily="2" charset="2"/>
              <a:ea typeface="Wingdings" panose="05000000000000000000" pitchFamily="2" charset="2"/>
              <a:cs typeface="Wingdings" panose="05000000000000000000" pitchFamily="2" charset="2"/>
            </a:endParaRPr>
          </a:p>
          <a:p>
            <a:r>
              <a:rPr lang="en-US" sz="1800" b="1" u="none" strike="noStrike" dirty="0">
                <a:effectLst/>
                <a:uFill>
                  <a:solidFill>
                    <a:srgbClr val="000000"/>
                  </a:solidFill>
                </a:uFill>
                <a:latin typeface="Times New Roman" panose="02020603050405020304" pitchFamily="18" charset="0"/>
                <a:ea typeface="Arial" panose="020B0604020202020204" pitchFamily="34" charset="0"/>
                <a:cs typeface="Wingdings" panose="05000000000000000000" pitchFamily="2" charset="2"/>
              </a:rPr>
              <a:t>Compensate in Kind, Compensate Through Other Means: </a:t>
            </a:r>
            <a:r>
              <a:rPr lang="en-US" sz="1800" u="none" strike="noStrike" dirty="0">
                <a:effectLst/>
                <a:uFill>
                  <a:solidFill>
                    <a:srgbClr val="000000"/>
                  </a:solidFill>
                </a:uFill>
                <a:latin typeface="Times New Roman" panose="02020603050405020304" pitchFamily="18" charset="0"/>
                <a:ea typeface="Wingdings" panose="05000000000000000000" pitchFamily="2" charset="2"/>
                <a:cs typeface="Wingdings" panose="05000000000000000000" pitchFamily="2" charset="2"/>
              </a:rPr>
              <a:t>where other mitigation approaches are not possible or fully effective, then compensation for loss, damage and disturbance might be appropriate (e.g., planting to replace damaged vegetation, financial compensation for damaged crops or providing community facilities for loss of fisheries, access, recreation and amenity space). </a:t>
            </a:r>
            <a:endParaRPr lang="en-US" sz="1800" u="none" strike="noStrike" dirty="0">
              <a:effectLst/>
              <a:uFill>
                <a:solidFill>
                  <a:srgbClr val="000000"/>
                </a:solidFill>
              </a:uFill>
              <a:latin typeface="Wingdings" panose="05000000000000000000" pitchFamily="2" charset="2"/>
              <a:ea typeface="Wingdings" panose="05000000000000000000" pitchFamily="2" charset="2"/>
              <a:cs typeface="Wingdings" panose="05000000000000000000" pitchFamily="2" charset="2"/>
            </a:endParaRPr>
          </a:p>
          <a:p>
            <a:endParaRPr lang="en-US" dirty="0"/>
          </a:p>
        </p:txBody>
      </p:sp>
    </p:spTree>
    <p:extLst>
      <p:ext uri="{BB962C8B-B14F-4D97-AF65-F5344CB8AC3E}">
        <p14:creationId xmlns:p14="http://schemas.microsoft.com/office/powerpoint/2010/main" val="1712071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62918-CC67-4031-A01D-3B9B59796615}"/>
              </a:ext>
            </a:extLst>
          </p:cNvPr>
          <p:cNvSpPr>
            <a:spLocks noGrp="1"/>
          </p:cNvSpPr>
          <p:nvPr>
            <p:ph type="title"/>
          </p:nvPr>
        </p:nvSpPr>
        <p:spPr/>
        <p:txBody>
          <a:bodyPr/>
          <a:lstStyle/>
          <a:p>
            <a:r>
              <a:rPr lang="en-GB" altLang="en-US" b="1" dirty="0"/>
              <a:t>MITIGATION MEASURES (Continue)</a:t>
            </a:r>
            <a:endParaRPr lang="en-US" dirty="0"/>
          </a:p>
        </p:txBody>
      </p:sp>
      <p:sp>
        <p:nvSpPr>
          <p:cNvPr id="5" name="Rectangle 3">
            <a:extLst>
              <a:ext uri="{FF2B5EF4-FFF2-40B4-BE49-F238E27FC236}">
                <a16:creationId xmlns:a16="http://schemas.microsoft.com/office/drawing/2014/main" id="{F4E0CBCE-15C8-4C24-8DFC-73C5BAF17154}"/>
              </a:ext>
            </a:extLst>
          </p:cNvPr>
          <p:cNvSpPr>
            <a:spLocks noGrp="1" noChangeArrowheads="1"/>
          </p:cNvSpPr>
          <p:nvPr>
            <p:ph idx="1"/>
          </p:nvPr>
        </p:nvSpPr>
        <p:spPr>
          <a:xfrm>
            <a:off x="838200" y="1825625"/>
            <a:ext cx="10515600" cy="4351338"/>
          </a:xfrm>
        </p:spPr>
        <p:txBody>
          <a:bodyPr>
            <a:normAutofit/>
          </a:bodyPr>
          <a:lstStyle/>
          <a:p>
            <a:pPr eaLnBrk="1" hangingPunct="1">
              <a:lnSpc>
                <a:spcPct val="110000"/>
              </a:lnSpc>
            </a:pPr>
            <a:endParaRPr lang="en-GB" altLang="en-US" sz="2400" b="1" dirty="0"/>
          </a:p>
          <a:p>
            <a:pPr algn="just">
              <a:lnSpc>
                <a:spcPct val="110000"/>
              </a:lnSpc>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priority in mitigation was to first apply mitigation measures to the source of the impact (i.e., to avoid or reduce the magnitude of the impact from the associated Project activity), and then to address the resultant effect to the resource/receptor via abatement or compensatory measures or offsets (i.e., to reduce the significance of the effect once all reasonably practicable mitigations have been applied to reduce the impact magnitude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lnSpc>
                <a:spcPct val="110000"/>
              </a:lnSpc>
              <a:buNone/>
            </a:pPr>
            <a:endParaRPr lang="en-GB" altLang="en-US" sz="2400" b="1" dirty="0"/>
          </a:p>
          <a:p>
            <a:pPr eaLnBrk="1" hangingPunct="1">
              <a:lnSpc>
                <a:spcPct val="110000"/>
              </a:lnSpc>
            </a:pPr>
            <a:r>
              <a:rPr lang="en-GB" altLang="en-US" sz="1800" dirty="0"/>
              <a:t>Each measure should be briefly described in relation to the impact (s) and conditions under which is required  and should be summarized in the following table </a:t>
            </a:r>
          </a:p>
          <a:p>
            <a:pPr eaLnBrk="1" hangingPunct="1">
              <a:lnSpc>
                <a:spcPct val="110000"/>
              </a:lnSpc>
            </a:pPr>
            <a:endParaRPr lang="en-GB" altLang="en-US" sz="2400" b="1" dirty="0"/>
          </a:p>
        </p:txBody>
      </p:sp>
    </p:spTree>
    <p:extLst>
      <p:ext uri="{BB962C8B-B14F-4D97-AF65-F5344CB8AC3E}">
        <p14:creationId xmlns:p14="http://schemas.microsoft.com/office/powerpoint/2010/main" val="3741703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90B67-C98F-44E9-92F5-544342B6742B}"/>
              </a:ext>
            </a:extLst>
          </p:cNvPr>
          <p:cNvSpPr>
            <a:spLocks noGrp="1"/>
          </p:cNvSpPr>
          <p:nvPr>
            <p:ph type="title"/>
          </p:nvPr>
        </p:nvSpPr>
        <p:spPr/>
        <p:txBody>
          <a:bodyPr>
            <a:normAutofit fontScale="90000"/>
          </a:bodyPr>
          <a:lstStyle/>
          <a:p>
            <a:pPr marL="0" marR="0">
              <a:lnSpc>
                <a:spcPct val="107000"/>
              </a:lnSpc>
              <a:spcBef>
                <a:spcPts val="0"/>
              </a:spcBef>
              <a:spcAft>
                <a:spcPts val="800"/>
              </a:spcAft>
            </a:pP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fr-FR" sz="4400" dirty="0">
                <a:effectLst/>
                <a:latin typeface="Calibri" panose="020F0502020204030204" pitchFamily="34" charset="0"/>
                <a:ea typeface="Calibri" panose="020F0502020204030204" pitchFamily="34" charset="0"/>
                <a:cs typeface="Times New Roman" panose="02020603050405020304" pitchFamily="18" charset="0"/>
              </a:rPr>
              <a:t> </a:t>
            </a:r>
            <a:r>
              <a:rPr lang="fr-FR" sz="3200" b="1" dirty="0">
                <a:effectLst/>
                <a:latin typeface="Calibri" panose="020F0502020204030204" pitchFamily="34" charset="0"/>
                <a:ea typeface="Calibri" panose="020F0502020204030204" pitchFamily="34" charset="0"/>
                <a:cs typeface="Times New Roman" panose="02020603050405020304" pitchFamily="18" charset="0"/>
              </a:rPr>
              <a:t> A 1 Pre-construction Phase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graphicFrame>
        <p:nvGraphicFramePr>
          <p:cNvPr id="4" name="Content Placeholder 3">
            <a:extLst>
              <a:ext uri="{FF2B5EF4-FFF2-40B4-BE49-F238E27FC236}">
                <a16:creationId xmlns:a16="http://schemas.microsoft.com/office/drawing/2014/main" id="{26EE1AFC-6CB3-4FCF-B76C-A40EB7F5B49D}"/>
              </a:ext>
            </a:extLst>
          </p:cNvPr>
          <p:cNvGraphicFramePr>
            <a:graphicFrameLocks noGrp="1"/>
          </p:cNvGraphicFramePr>
          <p:nvPr>
            <p:ph idx="1"/>
          </p:nvPr>
        </p:nvGraphicFramePr>
        <p:xfrm>
          <a:off x="1604815" y="1758791"/>
          <a:ext cx="8982370" cy="4485007"/>
        </p:xfrm>
        <a:graphic>
          <a:graphicData uri="http://schemas.openxmlformats.org/drawingml/2006/table">
            <a:tbl>
              <a:tblPr firstRow="1" firstCol="1" bandRow="1"/>
              <a:tblGrid>
                <a:gridCol w="1887037">
                  <a:extLst>
                    <a:ext uri="{9D8B030D-6E8A-4147-A177-3AD203B41FA5}">
                      <a16:colId xmlns:a16="http://schemas.microsoft.com/office/drawing/2014/main" val="4281544476"/>
                    </a:ext>
                  </a:extLst>
                </a:gridCol>
                <a:gridCol w="2382361">
                  <a:extLst>
                    <a:ext uri="{9D8B030D-6E8A-4147-A177-3AD203B41FA5}">
                      <a16:colId xmlns:a16="http://schemas.microsoft.com/office/drawing/2014/main" val="221683201"/>
                    </a:ext>
                  </a:extLst>
                </a:gridCol>
                <a:gridCol w="1829742">
                  <a:extLst>
                    <a:ext uri="{9D8B030D-6E8A-4147-A177-3AD203B41FA5}">
                      <a16:colId xmlns:a16="http://schemas.microsoft.com/office/drawing/2014/main" val="396882235"/>
                    </a:ext>
                  </a:extLst>
                </a:gridCol>
                <a:gridCol w="1607955">
                  <a:extLst>
                    <a:ext uri="{9D8B030D-6E8A-4147-A177-3AD203B41FA5}">
                      <a16:colId xmlns:a16="http://schemas.microsoft.com/office/drawing/2014/main" val="3677368587"/>
                    </a:ext>
                  </a:extLst>
                </a:gridCol>
                <a:gridCol w="1275275">
                  <a:extLst>
                    <a:ext uri="{9D8B030D-6E8A-4147-A177-3AD203B41FA5}">
                      <a16:colId xmlns:a16="http://schemas.microsoft.com/office/drawing/2014/main" val="805605926"/>
                    </a:ext>
                  </a:extLst>
                </a:gridCol>
              </a:tblGrid>
              <a:tr h="875011">
                <a:tc>
                  <a:txBody>
                    <a:bodyPr/>
                    <a:lstStyle/>
                    <a:p>
                      <a:pPr marL="0" marR="0">
                        <a:lnSpc>
                          <a:spcPct val="107000"/>
                        </a:lnSpc>
                        <a:spcBef>
                          <a:spcPts val="0"/>
                        </a:spcBef>
                        <a:spcAft>
                          <a:spcPts val="0"/>
                        </a:spcAft>
                      </a:pPr>
                      <a:r>
                        <a:rPr lang="fr-FR" sz="1400" b="1">
                          <a:effectLst/>
                          <a:latin typeface="Times New Roman" panose="02020603050405020304" pitchFamily="18" charset="0"/>
                          <a:ea typeface="Calibri" panose="020F0502020204030204" pitchFamily="34" charset="0"/>
                          <a:cs typeface="Times New Roman" panose="02020603050405020304" pitchFamily="18" charset="0"/>
                        </a:rPr>
                        <a:t>Environment and Social Issues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Potential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Environmental and Social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Impacts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Proposed Mitigation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Measure(s)</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Institutional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Responsibilities </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(Incl. enforcement &amp; coordination)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Cost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Estimates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9842425"/>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Air Quality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946176"/>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Noise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8462664"/>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Surface 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20388"/>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Groundwater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4339696"/>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Biological  Environment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0777646"/>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Traffic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1440973"/>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Landscape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911983"/>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Socio economic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5237412"/>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Cultural Resources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4630021"/>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Economic and Physical Displacement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8255023"/>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Municipal and Hospital waste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3586556"/>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Sexual Transmitted  Disease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5116924"/>
                  </a:ext>
                </a:extLst>
              </a:tr>
            </a:tbl>
          </a:graphicData>
        </a:graphic>
      </p:graphicFrame>
    </p:spTree>
    <p:extLst>
      <p:ext uri="{BB962C8B-B14F-4D97-AF65-F5344CB8AC3E}">
        <p14:creationId xmlns:p14="http://schemas.microsoft.com/office/powerpoint/2010/main" val="2044611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37CE-4652-4408-A30B-88F8D46CC430}"/>
              </a:ext>
            </a:extLst>
          </p:cNvPr>
          <p:cNvSpPr>
            <a:spLocks noGrp="1"/>
          </p:cNvSpPr>
          <p:nvPr>
            <p:ph type="title"/>
          </p:nvPr>
        </p:nvSpPr>
        <p:spPr/>
        <p:txBody>
          <a:bodyPr>
            <a:normAutofit fontScale="90000"/>
          </a:bodyPr>
          <a:lstStyle/>
          <a:p>
            <a:pPr marL="0" marR="0">
              <a:lnSpc>
                <a:spcPct val="107000"/>
              </a:lnSpc>
              <a:spcBef>
                <a:spcPts val="0"/>
              </a:spcBef>
              <a:spcAft>
                <a:spcPts val="800"/>
              </a:spcAft>
            </a:pPr>
            <a:r>
              <a:rPr lang="fr-FR" sz="4400" b="1" dirty="0">
                <a:effectLst/>
                <a:latin typeface="Calibri" panose="020F0502020204030204" pitchFamily="34" charset="0"/>
                <a:ea typeface="Calibri" panose="020F0502020204030204" pitchFamily="34" charset="0"/>
                <a:cs typeface="Times New Roman" panose="02020603050405020304" pitchFamily="18" charset="0"/>
              </a:rPr>
              <a:t>A 2 Construction Phase</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graphicFrame>
        <p:nvGraphicFramePr>
          <p:cNvPr id="4" name="Content Placeholder 3">
            <a:extLst>
              <a:ext uri="{FF2B5EF4-FFF2-40B4-BE49-F238E27FC236}">
                <a16:creationId xmlns:a16="http://schemas.microsoft.com/office/drawing/2014/main" id="{D33BA91D-0FAC-4705-91DA-177CB65550D8}"/>
              </a:ext>
            </a:extLst>
          </p:cNvPr>
          <p:cNvGraphicFramePr>
            <a:graphicFrameLocks noGrp="1"/>
          </p:cNvGraphicFramePr>
          <p:nvPr>
            <p:ph idx="1"/>
          </p:nvPr>
        </p:nvGraphicFramePr>
        <p:xfrm>
          <a:off x="1604815" y="1758791"/>
          <a:ext cx="8982370" cy="4485007"/>
        </p:xfrm>
        <a:graphic>
          <a:graphicData uri="http://schemas.openxmlformats.org/drawingml/2006/table">
            <a:tbl>
              <a:tblPr firstRow="1" firstCol="1" bandRow="1"/>
              <a:tblGrid>
                <a:gridCol w="1887037">
                  <a:extLst>
                    <a:ext uri="{9D8B030D-6E8A-4147-A177-3AD203B41FA5}">
                      <a16:colId xmlns:a16="http://schemas.microsoft.com/office/drawing/2014/main" val="861785857"/>
                    </a:ext>
                  </a:extLst>
                </a:gridCol>
                <a:gridCol w="2382361">
                  <a:extLst>
                    <a:ext uri="{9D8B030D-6E8A-4147-A177-3AD203B41FA5}">
                      <a16:colId xmlns:a16="http://schemas.microsoft.com/office/drawing/2014/main" val="96389228"/>
                    </a:ext>
                  </a:extLst>
                </a:gridCol>
                <a:gridCol w="1829742">
                  <a:extLst>
                    <a:ext uri="{9D8B030D-6E8A-4147-A177-3AD203B41FA5}">
                      <a16:colId xmlns:a16="http://schemas.microsoft.com/office/drawing/2014/main" val="731227968"/>
                    </a:ext>
                  </a:extLst>
                </a:gridCol>
                <a:gridCol w="1607955">
                  <a:extLst>
                    <a:ext uri="{9D8B030D-6E8A-4147-A177-3AD203B41FA5}">
                      <a16:colId xmlns:a16="http://schemas.microsoft.com/office/drawing/2014/main" val="4030965653"/>
                    </a:ext>
                  </a:extLst>
                </a:gridCol>
                <a:gridCol w="1275275">
                  <a:extLst>
                    <a:ext uri="{9D8B030D-6E8A-4147-A177-3AD203B41FA5}">
                      <a16:colId xmlns:a16="http://schemas.microsoft.com/office/drawing/2014/main" val="779667175"/>
                    </a:ext>
                  </a:extLst>
                </a:gridCol>
              </a:tblGrid>
              <a:tr h="875011">
                <a:tc>
                  <a:txBody>
                    <a:bodyPr/>
                    <a:lstStyle/>
                    <a:p>
                      <a:pPr marL="0" marR="0">
                        <a:lnSpc>
                          <a:spcPct val="107000"/>
                        </a:lnSpc>
                        <a:spcBef>
                          <a:spcPts val="0"/>
                        </a:spcBef>
                        <a:spcAft>
                          <a:spcPts val="0"/>
                        </a:spcAft>
                      </a:pPr>
                      <a:r>
                        <a:rPr lang="fr-FR" sz="1400" b="1">
                          <a:effectLst/>
                          <a:latin typeface="Times New Roman" panose="02020603050405020304" pitchFamily="18" charset="0"/>
                          <a:ea typeface="Calibri" panose="020F0502020204030204" pitchFamily="34" charset="0"/>
                          <a:cs typeface="Times New Roman" panose="02020603050405020304" pitchFamily="18" charset="0"/>
                        </a:rPr>
                        <a:t>Environment and Social Issues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Potential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Environmental and Social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Impacts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Proposed Mitigation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635"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Measure(s)</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Institutional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Responsibilities </a:t>
                      </a: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(Incl. enforcement &amp; coordination)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marR="0">
                        <a:lnSpc>
                          <a:spcPct val="107000"/>
                        </a:lnSpc>
                        <a:spcBef>
                          <a:spcPts val="0"/>
                        </a:spcBef>
                        <a:spcAft>
                          <a:spcPts val="1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Cost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a:effectLst/>
                          <a:latin typeface="Times New Roman" panose="02020603050405020304" pitchFamily="18" charset="0"/>
                          <a:ea typeface="Times New Roman" panose="02020603050405020304" pitchFamily="18" charset="0"/>
                          <a:cs typeface="Times New Roman" panose="02020603050405020304" pitchFamily="18" charset="0"/>
                        </a:rPr>
                        <a:t>Estimates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17840"/>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Air Quality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940550"/>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Noise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859448"/>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Surface 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221110"/>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Groundwater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0971241"/>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Biological  Environment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04799"/>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Traffic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2708825"/>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Landscape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5404322"/>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Socio economic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2876946"/>
                  </a:ext>
                </a:extLst>
              </a:tr>
              <a:tr h="241871">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Cultural Resources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9404022"/>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Economic and Physical Displacement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2052480"/>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Municipal and Hospital waste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1738663"/>
                  </a:ext>
                </a:extLst>
              </a:tr>
              <a:tr h="433163">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Sexual Transmitted  Disease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36" marR="665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8164589"/>
                  </a:ext>
                </a:extLst>
              </a:tr>
            </a:tbl>
          </a:graphicData>
        </a:graphic>
      </p:graphicFrame>
    </p:spTree>
    <p:extLst>
      <p:ext uri="{BB962C8B-B14F-4D97-AF65-F5344CB8AC3E}">
        <p14:creationId xmlns:p14="http://schemas.microsoft.com/office/powerpoint/2010/main" val="31715683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TotalTime>
  <Words>1633</Words>
  <Application>Microsoft Office PowerPoint</Application>
  <PresentationFormat>Widescreen</PresentationFormat>
  <Paragraphs>378</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Calibri</vt:lpstr>
      <vt:lpstr>Calibri Light</vt:lpstr>
      <vt:lpstr>FiraSans-Light</vt:lpstr>
      <vt:lpstr>HelveticaNeueLTStd-Lt</vt:lpstr>
      <vt:lpstr>Tahoma</vt:lpstr>
      <vt:lpstr>Times New Roman</vt:lpstr>
      <vt:lpstr>Wingdings</vt:lpstr>
      <vt:lpstr>Office Theme</vt:lpstr>
      <vt:lpstr>Environmental and Social Management Plan(ESMP)</vt:lpstr>
      <vt:lpstr>DEFINITION</vt:lpstr>
      <vt:lpstr>ESMP CONTENT</vt:lpstr>
      <vt:lpstr>ESMP Content ( ctd)</vt:lpstr>
      <vt:lpstr>IMPACTS</vt:lpstr>
      <vt:lpstr>MITIGATION MEASURES </vt:lpstr>
      <vt:lpstr>MITIGATION MEASURES (Continue)</vt:lpstr>
      <vt:lpstr>   A 1 Pre-construction Phase  </vt:lpstr>
      <vt:lpstr>A 2 Construction Phase </vt:lpstr>
      <vt:lpstr>A3 :  Operational Phase </vt:lpstr>
      <vt:lpstr>B. Template for Monitoring Measures  for Preconstructions, construction and Operations   </vt:lpstr>
      <vt:lpstr>CAPACITY DEVELOPMENT AND TRAINING </vt:lpstr>
      <vt:lpstr>SUPERVISION OF THE ESMP</vt:lpstr>
      <vt:lpstr>MONITORING AND REPORTING </vt:lpstr>
      <vt:lpstr>The ESMP and the Contractors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Management Plan</dc:title>
  <dc:creator>HP</dc:creator>
  <cp:lastModifiedBy>HP</cp:lastModifiedBy>
  <cp:revision>20</cp:revision>
  <dcterms:created xsi:type="dcterms:W3CDTF">2022-04-03T12:37:39Z</dcterms:created>
  <dcterms:modified xsi:type="dcterms:W3CDTF">2022-05-23T15:47:53Z</dcterms:modified>
</cp:coreProperties>
</file>